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3" r:id="rId2"/>
  </p:sldMasterIdLst>
  <p:notesMasterIdLst>
    <p:notesMasterId r:id="rId41"/>
  </p:notesMasterIdLst>
  <p:sldIdLst>
    <p:sldId id="256" r:id="rId3"/>
    <p:sldId id="304" r:id="rId4"/>
    <p:sldId id="283" r:id="rId5"/>
    <p:sldId id="306" r:id="rId6"/>
    <p:sldId id="307" r:id="rId7"/>
    <p:sldId id="317" r:id="rId8"/>
    <p:sldId id="336" r:id="rId9"/>
    <p:sldId id="337" r:id="rId10"/>
    <p:sldId id="331" r:id="rId11"/>
    <p:sldId id="286" r:id="rId12"/>
    <p:sldId id="310" r:id="rId13"/>
    <p:sldId id="311" r:id="rId14"/>
    <p:sldId id="312" r:id="rId15"/>
    <p:sldId id="305" r:id="rId16"/>
    <p:sldId id="313" r:id="rId17"/>
    <p:sldId id="339" r:id="rId18"/>
    <p:sldId id="299" r:id="rId19"/>
    <p:sldId id="302" r:id="rId20"/>
    <p:sldId id="300" r:id="rId21"/>
    <p:sldId id="301" r:id="rId22"/>
    <p:sldId id="303" r:id="rId23"/>
    <p:sldId id="260" r:id="rId24"/>
    <p:sldId id="326" r:id="rId25"/>
    <p:sldId id="324" r:id="rId26"/>
    <p:sldId id="325" r:id="rId27"/>
    <p:sldId id="338" r:id="rId28"/>
    <p:sldId id="309" r:id="rId29"/>
    <p:sldId id="318" r:id="rId30"/>
    <p:sldId id="284" r:id="rId31"/>
    <p:sldId id="330" r:id="rId32"/>
    <p:sldId id="285" r:id="rId33"/>
    <p:sldId id="297" r:id="rId34"/>
    <p:sldId id="319" r:id="rId35"/>
    <p:sldId id="320" r:id="rId36"/>
    <p:sldId id="321" r:id="rId37"/>
    <p:sldId id="281" r:id="rId38"/>
    <p:sldId id="335" r:id="rId39"/>
    <p:sldId id="333" r:id="rId40"/>
  </p:sldIdLst>
  <p:sldSz cx="18288000" cy="10287000"/>
  <p:notesSz cx="6858000" cy="9144000"/>
  <p:embeddedFontLst>
    <p:embeddedFont>
      <p:font typeface="Georgia Pro Semibold" panose="02040702050405020303" pitchFamily="18" charset="0"/>
      <p:bold r:id="rId42"/>
      <p:boldItalic r:id="rId43"/>
    </p:embeddedFont>
    <p:embeddedFont>
      <p:font typeface="Gill Sans Nova Ultra Bold" panose="020B0B02020104020203" pitchFamily="34" charset="0"/>
      <p:bold r:id="rId44"/>
    </p:embeddedFont>
    <p:embeddedFont>
      <p:font typeface="Glacial Indifference" panose="020B0604020202020204" charset="0"/>
      <p:regular r:id="rId45"/>
    </p:embeddedFont>
    <p:embeddedFont>
      <p:font typeface="High Tower Text" panose="02040502050506030303" pitchFamily="18" charset="0"/>
      <p:regular r:id="rId46"/>
      <p:italic r:id="rId47"/>
    </p:embeddedFont>
    <p:embeddedFont>
      <p:font typeface="Instrument Sans Semi Bold" panose="020B0604020202020204" charset="0"/>
      <p:regular r:id="rId48"/>
    </p:embeddedFont>
    <p:embeddedFont>
      <p:font typeface="Montserrat Medium" panose="00000600000000000000" pitchFamily="2" charset="0"/>
      <p:regular r:id="rId49"/>
      <p:italic r:id="rId50"/>
    </p:embeddedFont>
    <p:embeddedFont>
      <p:font typeface="Montserrat SemiBold" panose="00000700000000000000" pitchFamily="2" charset="0"/>
      <p:bold r:id="rId51"/>
      <p:boldItalic r:id="rId52"/>
    </p:embeddedFont>
    <p:embeddedFont>
      <p:font typeface="Segoe UI Semibold" panose="020B0702040204020203" pitchFamily="34" charset="0"/>
      <p:bold r:id="rId53"/>
      <p:boldItalic r:id="rId54"/>
    </p:embeddedFont>
    <p:embeddedFont>
      <p:font typeface="Segoe UI Semilight" panose="020B0402040204020203" pitchFamily="34" charset="0"/>
      <p:regular r:id="rId55"/>
      <p:italic r:id="rId56"/>
    </p:embeddedFont>
    <p:embeddedFont>
      <p:font typeface="Stencil" panose="040409050D0802020404" pitchFamily="82" charset="0"/>
      <p:regular r:id="rId5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2B2E"/>
    <a:srgbClr val="2C2B2F"/>
    <a:srgbClr val="29292D"/>
    <a:srgbClr val="3D3D42"/>
    <a:srgbClr val="7E2727"/>
    <a:srgbClr val="A95007"/>
    <a:srgbClr val="D96709"/>
    <a:srgbClr val="403D3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9C0FFDF-33C7-41C5-A905-4D78A425F88E}" v="91" dt="2025-06-24T16:09:55.650"/>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107" autoAdjust="0"/>
    <p:restoredTop sz="73203" autoAdjust="0"/>
  </p:normalViewPr>
  <p:slideViewPr>
    <p:cSldViewPr>
      <p:cViewPr varScale="1">
        <p:scale>
          <a:sx n="40" d="100"/>
          <a:sy n="40" d="100"/>
        </p:scale>
        <p:origin x="1594" y="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8" Type="http://schemas.openxmlformats.org/officeDocument/2006/relationships/slide" Target="slides/slide6.xml"/><Relationship Id="rId51" Type="http://schemas.openxmlformats.org/officeDocument/2006/relationships/font" Target="fonts/font1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5.fntdata"/><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ליאור ביטון" userId="a316cd39dd6553e7" providerId="LiveId" clId="{A9C0FFDF-33C7-41C5-A905-4D78A425F88E}"/>
    <pc:docChg chg="undo custSel addSld delSld modSld sldOrd">
      <pc:chgData name="ליאור ביטון" userId="a316cd39dd6553e7" providerId="LiveId" clId="{A9C0FFDF-33C7-41C5-A905-4D78A425F88E}" dt="2025-06-24T16:14:20.699" v="423"/>
      <pc:docMkLst>
        <pc:docMk/>
      </pc:docMkLst>
      <pc:sldChg chg="modAnim modNotesTx">
        <pc:chgData name="ליאור ביטון" userId="a316cd39dd6553e7" providerId="LiveId" clId="{A9C0FFDF-33C7-41C5-A905-4D78A425F88E}" dt="2025-06-24T16:08:35.584" v="407" actId="20577"/>
        <pc:sldMkLst>
          <pc:docMk/>
          <pc:sldMk cId="0" sldId="256"/>
        </pc:sldMkLst>
      </pc:sldChg>
      <pc:sldChg chg="modNotesTx">
        <pc:chgData name="ליאור ביטון" userId="a316cd39dd6553e7" providerId="LiveId" clId="{A9C0FFDF-33C7-41C5-A905-4D78A425F88E}" dt="2025-06-24T16:10:05.648" v="414"/>
        <pc:sldMkLst>
          <pc:docMk/>
          <pc:sldMk cId="2440782822" sldId="260"/>
        </pc:sldMkLst>
      </pc:sldChg>
      <pc:sldChg chg="modNotesTx">
        <pc:chgData name="ליאור ביטון" userId="a316cd39dd6553e7" providerId="LiveId" clId="{A9C0FFDF-33C7-41C5-A905-4D78A425F88E}" dt="2025-06-24T16:08:58.289" v="409"/>
        <pc:sldMkLst>
          <pc:docMk/>
          <pc:sldMk cId="3388109122" sldId="283"/>
        </pc:sldMkLst>
      </pc:sldChg>
      <pc:sldChg chg="ord modNotesTx">
        <pc:chgData name="ליאור ביטון" userId="a316cd39dd6553e7" providerId="LiveId" clId="{A9C0FFDF-33C7-41C5-A905-4D78A425F88E}" dt="2025-06-24T16:13:46.998" v="419"/>
        <pc:sldMkLst>
          <pc:docMk/>
          <pc:sldMk cId="3090868925" sldId="285"/>
        </pc:sldMkLst>
      </pc:sldChg>
      <pc:sldChg chg="modNotesTx">
        <pc:chgData name="ליאור ביטון" userId="a316cd39dd6553e7" providerId="LiveId" clId="{A9C0FFDF-33C7-41C5-A905-4D78A425F88E}" dt="2025-06-24T16:13:56.828" v="420"/>
        <pc:sldMkLst>
          <pc:docMk/>
          <pc:sldMk cId="3027044968" sldId="297"/>
        </pc:sldMkLst>
      </pc:sldChg>
      <pc:sldChg chg="addSp delSp modSp mod modAnim modNotesTx">
        <pc:chgData name="ליאור ביטון" userId="a316cd39dd6553e7" providerId="LiveId" clId="{A9C0FFDF-33C7-41C5-A905-4D78A425F88E}" dt="2025-06-24T16:08:46.886" v="408"/>
        <pc:sldMkLst>
          <pc:docMk/>
          <pc:sldMk cId="3831526173" sldId="304"/>
        </pc:sldMkLst>
        <pc:spChg chg="mod topLvl">
          <ac:chgData name="ליאור ביטון" userId="a316cd39dd6553e7" providerId="LiveId" clId="{A9C0FFDF-33C7-41C5-A905-4D78A425F88E}" dt="2025-06-12T15:44:29.018" v="374" actId="164"/>
          <ac:spMkLst>
            <pc:docMk/>
            <pc:sldMk cId="3831526173" sldId="304"/>
            <ac:spMk id="4" creationId="{D754A2C9-DAB6-0A3D-4C67-4DEA358EC95C}"/>
          </ac:spMkLst>
        </pc:spChg>
        <pc:spChg chg="mod topLvl">
          <ac:chgData name="ליאור ביטון" userId="a316cd39dd6553e7" providerId="LiveId" clId="{A9C0FFDF-33C7-41C5-A905-4D78A425F88E}" dt="2025-06-12T15:44:32.837" v="375" actId="164"/>
          <ac:spMkLst>
            <pc:docMk/>
            <pc:sldMk cId="3831526173" sldId="304"/>
            <ac:spMk id="7" creationId="{31B2051B-60AC-4A15-8996-3299A6307658}"/>
          </ac:spMkLst>
        </pc:spChg>
        <pc:spChg chg="mod topLvl">
          <ac:chgData name="ליאור ביטון" userId="a316cd39dd6553e7" providerId="LiveId" clId="{A9C0FFDF-33C7-41C5-A905-4D78A425F88E}" dt="2025-06-12T15:44:36.317" v="376" actId="164"/>
          <ac:spMkLst>
            <pc:docMk/>
            <pc:sldMk cId="3831526173" sldId="304"/>
            <ac:spMk id="16" creationId="{A8749D02-8977-6A06-A8A3-5B5D747DCAF4}"/>
          </ac:spMkLst>
        </pc:spChg>
        <pc:spChg chg="mod topLvl">
          <ac:chgData name="ליאור ביטון" userId="a316cd39dd6553e7" providerId="LiveId" clId="{A9C0FFDF-33C7-41C5-A905-4D78A425F88E}" dt="2025-06-12T15:44:36.317" v="376" actId="164"/>
          <ac:spMkLst>
            <pc:docMk/>
            <pc:sldMk cId="3831526173" sldId="304"/>
            <ac:spMk id="17" creationId="{8C86781D-3B06-9F61-68F4-3F15B7AB4952}"/>
          </ac:spMkLst>
        </pc:spChg>
        <pc:spChg chg="mod topLvl">
          <ac:chgData name="ליאור ביטון" userId="a316cd39dd6553e7" providerId="LiveId" clId="{A9C0FFDF-33C7-41C5-A905-4D78A425F88E}" dt="2025-06-12T15:44:32.837" v="375" actId="164"/>
          <ac:spMkLst>
            <pc:docMk/>
            <pc:sldMk cId="3831526173" sldId="304"/>
            <ac:spMk id="21" creationId="{E31EDB56-9A47-8DF0-F4A4-17538605C806}"/>
          </ac:spMkLst>
        </pc:spChg>
        <pc:spChg chg="mod topLvl">
          <ac:chgData name="ליאור ביטון" userId="a316cd39dd6553e7" providerId="LiveId" clId="{A9C0FFDF-33C7-41C5-A905-4D78A425F88E}" dt="2025-06-12T15:44:29.018" v="374" actId="164"/>
          <ac:spMkLst>
            <pc:docMk/>
            <pc:sldMk cId="3831526173" sldId="304"/>
            <ac:spMk id="24" creationId="{4D777CAB-B722-B376-696A-8294BFE3F3FE}"/>
          </ac:spMkLst>
        </pc:spChg>
        <pc:spChg chg="mod topLvl">
          <ac:chgData name="ליאור ביטון" userId="a316cd39dd6553e7" providerId="LiveId" clId="{A9C0FFDF-33C7-41C5-A905-4D78A425F88E}" dt="2025-06-12T15:44:41.564" v="377" actId="164"/>
          <ac:spMkLst>
            <pc:docMk/>
            <pc:sldMk cId="3831526173" sldId="304"/>
            <ac:spMk id="25" creationId="{FF72430B-9B39-DD8A-4F1B-CC76C4758E5F}"/>
          </ac:spMkLst>
        </pc:spChg>
        <pc:spChg chg="mod topLvl">
          <ac:chgData name="ליאור ביטון" userId="a316cd39dd6553e7" providerId="LiveId" clId="{A9C0FFDF-33C7-41C5-A905-4D78A425F88E}" dt="2025-06-12T15:44:44.881" v="378" actId="164"/>
          <ac:spMkLst>
            <pc:docMk/>
            <pc:sldMk cId="3831526173" sldId="304"/>
            <ac:spMk id="26" creationId="{CD4288ED-6221-131F-9C7A-229B039A542E}"/>
          </ac:spMkLst>
        </pc:spChg>
        <pc:spChg chg="mod topLvl">
          <ac:chgData name="ליאור ביטון" userId="a316cd39dd6553e7" providerId="LiveId" clId="{A9C0FFDF-33C7-41C5-A905-4D78A425F88E}" dt="2025-06-12T15:44:41.564" v="377" actId="164"/>
          <ac:spMkLst>
            <pc:docMk/>
            <pc:sldMk cId="3831526173" sldId="304"/>
            <ac:spMk id="28" creationId="{A432D8A1-A283-F306-EE86-B6E1B578E8AA}"/>
          </ac:spMkLst>
        </pc:spChg>
        <pc:spChg chg="mod topLvl">
          <ac:chgData name="ליאור ביטון" userId="a316cd39dd6553e7" providerId="LiveId" clId="{A9C0FFDF-33C7-41C5-A905-4D78A425F88E}" dt="2025-06-12T15:44:44.881" v="378" actId="164"/>
          <ac:spMkLst>
            <pc:docMk/>
            <pc:sldMk cId="3831526173" sldId="304"/>
            <ac:spMk id="31" creationId="{88A583D6-E5C7-E876-41E9-226BD995421E}"/>
          </ac:spMkLst>
        </pc:spChg>
        <pc:grpChg chg="add mod">
          <ac:chgData name="ליאור ביטון" userId="a316cd39dd6553e7" providerId="LiveId" clId="{A9C0FFDF-33C7-41C5-A905-4D78A425F88E}" dt="2025-06-12T15:44:29.018" v="374" actId="164"/>
          <ac:grpSpMkLst>
            <pc:docMk/>
            <pc:sldMk cId="3831526173" sldId="304"/>
            <ac:grpSpMk id="11" creationId="{469F9F92-28B7-EA07-8195-78BB04E27ECD}"/>
          </ac:grpSpMkLst>
        </pc:grpChg>
        <pc:grpChg chg="add mod">
          <ac:chgData name="ליאור ביטון" userId="a316cd39dd6553e7" providerId="LiveId" clId="{A9C0FFDF-33C7-41C5-A905-4D78A425F88E}" dt="2025-06-12T15:44:32.837" v="375" actId="164"/>
          <ac:grpSpMkLst>
            <pc:docMk/>
            <pc:sldMk cId="3831526173" sldId="304"/>
            <ac:grpSpMk id="12" creationId="{D9D7A21C-9BFA-ED94-1D60-F78B53660F7F}"/>
          </ac:grpSpMkLst>
        </pc:grpChg>
        <pc:grpChg chg="add mod">
          <ac:chgData name="ליאור ביטון" userId="a316cd39dd6553e7" providerId="LiveId" clId="{A9C0FFDF-33C7-41C5-A905-4D78A425F88E}" dt="2025-06-12T15:44:36.317" v="376" actId="164"/>
          <ac:grpSpMkLst>
            <pc:docMk/>
            <pc:sldMk cId="3831526173" sldId="304"/>
            <ac:grpSpMk id="13" creationId="{61B0303A-0A91-B022-C39F-030CFFC87167}"/>
          </ac:grpSpMkLst>
        </pc:grpChg>
        <pc:grpChg chg="add mod">
          <ac:chgData name="ליאור ביטון" userId="a316cd39dd6553e7" providerId="LiveId" clId="{A9C0FFDF-33C7-41C5-A905-4D78A425F88E}" dt="2025-06-12T15:44:41.564" v="377" actId="164"/>
          <ac:grpSpMkLst>
            <pc:docMk/>
            <pc:sldMk cId="3831526173" sldId="304"/>
            <ac:grpSpMk id="14" creationId="{B5A750BD-EBF6-5A14-341B-4562AF8537C2}"/>
          </ac:grpSpMkLst>
        </pc:grpChg>
        <pc:grpChg chg="add mod">
          <ac:chgData name="ליאור ביטון" userId="a316cd39dd6553e7" providerId="LiveId" clId="{A9C0FFDF-33C7-41C5-A905-4D78A425F88E}" dt="2025-06-12T15:44:44.881" v="378" actId="164"/>
          <ac:grpSpMkLst>
            <pc:docMk/>
            <pc:sldMk cId="3831526173" sldId="304"/>
            <ac:grpSpMk id="15" creationId="{CC5B3242-C793-5D61-556A-8CD5AB4927EE}"/>
          </ac:grpSpMkLst>
        </pc:grpChg>
      </pc:sldChg>
      <pc:sldChg chg="modAnim modNotesTx">
        <pc:chgData name="ליאור ביטון" userId="a316cd39dd6553e7" providerId="LiveId" clId="{A9C0FFDF-33C7-41C5-A905-4D78A425F88E}" dt="2025-06-24T16:09:09.095" v="410"/>
        <pc:sldMkLst>
          <pc:docMk/>
          <pc:sldMk cId="2944469160" sldId="306"/>
        </pc:sldMkLst>
      </pc:sldChg>
      <pc:sldChg chg="modAnim modNotesTx">
        <pc:chgData name="ליאור ביטון" userId="a316cd39dd6553e7" providerId="LiveId" clId="{A9C0FFDF-33C7-41C5-A905-4D78A425F88E}" dt="2025-06-24T16:09:18.296" v="411"/>
        <pc:sldMkLst>
          <pc:docMk/>
          <pc:sldMk cId="923942978" sldId="307"/>
        </pc:sldMkLst>
      </pc:sldChg>
      <pc:sldChg chg="modNotesTx">
        <pc:chgData name="ליאור ביטון" userId="a316cd39dd6553e7" providerId="LiveId" clId="{A9C0FFDF-33C7-41C5-A905-4D78A425F88E}" dt="2025-06-24T16:13:34.088" v="418"/>
        <pc:sldMkLst>
          <pc:docMk/>
          <pc:sldMk cId="951029324" sldId="309"/>
        </pc:sldMkLst>
      </pc:sldChg>
      <pc:sldChg chg="ord">
        <pc:chgData name="ליאור ביטון" userId="a316cd39dd6553e7" providerId="LiveId" clId="{A9C0FFDF-33C7-41C5-A905-4D78A425F88E}" dt="2025-06-24T16:07:29.090" v="405"/>
        <pc:sldMkLst>
          <pc:docMk/>
          <pc:sldMk cId="3930459983" sldId="318"/>
        </pc:sldMkLst>
      </pc:sldChg>
      <pc:sldChg chg="modNotesTx">
        <pc:chgData name="ליאור ביטון" userId="a316cd39dd6553e7" providerId="LiveId" clId="{A9C0FFDF-33C7-41C5-A905-4D78A425F88E}" dt="2025-06-24T16:14:05" v="421"/>
        <pc:sldMkLst>
          <pc:docMk/>
          <pc:sldMk cId="1814017858" sldId="319"/>
        </pc:sldMkLst>
      </pc:sldChg>
      <pc:sldChg chg="modNotesTx">
        <pc:chgData name="ליאור ביטון" userId="a316cd39dd6553e7" providerId="LiveId" clId="{A9C0FFDF-33C7-41C5-A905-4D78A425F88E}" dt="2025-06-24T16:14:13.105" v="422"/>
        <pc:sldMkLst>
          <pc:docMk/>
          <pc:sldMk cId="638630145" sldId="320"/>
        </pc:sldMkLst>
      </pc:sldChg>
      <pc:sldChg chg="modNotesTx">
        <pc:chgData name="ליאור ביטון" userId="a316cd39dd6553e7" providerId="LiveId" clId="{A9C0FFDF-33C7-41C5-A905-4D78A425F88E}" dt="2025-06-24T16:14:20.699" v="423"/>
        <pc:sldMkLst>
          <pc:docMk/>
          <pc:sldMk cId="2437458719" sldId="321"/>
        </pc:sldMkLst>
      </pc:sldChg>
      <pc:sldChg chg="modNotesTx">
        <pc:chgData name="ליאור ביטון" userId="a316cd39dd6553e7" providerId="LiveId" clId="{A9C0FFDF-33C7-41C5-A905-4D78A425F88E}" dt="2025-06-24T16:13:02.268" v="416"/>
        <pc:sldMkLst>
          <pc:docMk/>
          <pc:sldMk cId="435081442" sldId="324"/>
        </pc:sldMkLst>
      </pc:sldChg>
      <pc:sldChg chg="modNotesTx">
        <pc:chgData name="ליאור ביטון" userId="a316cd39dd6553e7" providerId="LiveId" clId="{A9C0FFDF-33C7-41C5-A905-4D78A425F88E}" dt="2025-06-24T16:12:54.471" v="415"/>
        <pc:sldMkLst>
          <pc:docMk/>
          <pc:sldMk cId="770797344" sldId="326"/>
        </pc:sldMkLst>
      </pc:sldChg>
      <pc:sldChg chg="del">
        <pc:chgData name="ליאור ביטון" userId="a316cd39dd6553e7" providerId="LiveId" clId="{A9C0FFDF-33C7-41C5-A905-4D78A425F88E}" dt="2025-06-24T16:07:26.946" v="403" actId="47"/>
        <pc:sldMkLst>
          <pc:docMk/>
          <pc:sldMk cId="4279430453" sldId="327"/>
        </pc:sldMkLst>
      </pc:sldChg>
      <pc:sldChg chg="addSp modSp">
        <pc:chgData name="ליאור ביטון" userId="a316cd39dd6553e7" providerId="LiveId" clId="{A9C0FFDF-33C7-41C5-A905-4D78A425F88E}" dt="2025-06-12T15:37:28.350" v="319"/>
        <pc:sldMkLst>
          <pc:docMk/>
          <pc:sldMk cId="1655446149" sldId="331"/>
        </pc:sldMkLst>
      </pc:sldChg>
      <pc:sldChg chg="del">
        <pc:chgData name="ליאור ביטון" userId="a316cd39dd6553e7" providerId="LiveId" clId="{A9C0FFDF-33C7-41C5-A905-4D78A425F88E}" dt="2025-06-12T11:22:31.632" v="0" actId="47"/>
        <pc:sldMkLst>
          <pc:docMk/>
          <pc:sldMk cId="2256699382" sldId="332"/>
        </pc:sldMkLst>
      </pc:sldChg>
      <pc:sldChg chg="modSp mod">
        <pc:chgData name="ליאור ביטון" userId="a316cd39dd6553e7" providerId="LiveId" clId="{A9C0FFDF-33C7-41C5-A905-4D78A425F88E}" dt="2025-06-12T15:38:07.106" v="326" actId="14861"/>
        <pc:sldMkLst>
          <pc:docMk/>
          <pc:sldMk cId="4048940902" sldId="336"/>
        </pc:sldMkLst>
        <pc:picChg chg="mod">
          <ac:chgData name="ליאור ביטון" userId="a316cd39dd6553e7" providerId="LiveId" clId="{A9C0FFDF-33C7-41C5-A905-4D78A425F88E}" dt="2025-06-12T15:37:57.503" v="324" actId="14861"/>
          <ac:picMkLst>
            <pc:docMk/>
            <pc:sldMk cId="4048940902" sldId="336"/>
            <ac:picMk id="6" creationId="{6AC23F5A-1FA2-1F70-6B53-B9D9EC4EF802}"/>
          </ac:picMkLst>
        </pc:picChg>
        <pc:picChg chg="mod">
          <ac:chgData name="ליאור ביטון" userId="a316cd39dd6553e7" providerId="LiveId" clId="{A9C0FFDF-33C7-41C5-A905-4D78A425F88E}" dt="2025-06-12T15:38:07.106" v="326" actId="14861"/>
          <ac:picMkLst>
            <pc:docMk/>
            <pc:sldMk cId="4048940902" sldId="336"/>
            <ac:picMk id="1031" creationId="{327163C0-0484-147B-8CE5-247B4E8BF68D}"/>
          </ac:picMkLst>
        </pc:picChg>
      </pc:sldChg>
      <pc:sldChg chg="addSp delSp modSp mod">
        <pc:chgData name="ליאור ביטון" userId="a316cd39dd6553e7" providerId="LiveId" clId="{A9C0FFDF-33C7-41C5-A905-4D78A425F88E}" dt="2025-06-12T15:37:39.178" v="322" actId="14861"/>
        <pc:sldMkLst>
          <pc:docMk/>
          <pc:sldMk cId="868517110" sldId="337"/>
        </pc:sldMkLst>
        <pc:spChg chg="add del">
          <ac:chgData name="ליאור ביטון" userId="a316cd39dd6553e7" providerId="LiveId" clId="{A9C0FFDF-33C7-41C5-A905-4D78A425F88E}" dt="2025-06-12T15:37:31.758" v="320" actId="21"/>
          <ac:spMkLst>
            <pc:docMk/>
            <pc:sldMk cId="868517110" sldId="337"/>
            <ac:spMk id="8" creationId="{0A245399-74F8-A547-9A39-16E42788BAFE}"/>
          </ac:spMkLst>
        </pc:spChg>
        <pc:picChg chg="mod">
          <ac:chgData name="ליאור ביטון" userId="a316cd39dd6553e7" providerId="LiveId" clId="{A9C0FFDF-33C7-41C5-A905-4D78A425F88E}" dt="2025-06-12T15:37:39.178" v="322" actId="14861"/>
          <ac:picMkLst>
            <pc:docMk/>
            <pc:sldMk cId="868517110" sldId="337"/>
            <ac:picMk id="3" creationId="{B7C9D8A8-BBAD-106C-D179-A0CC7360E8EC}"/>
          </ac:picMkLst>
        </pc:picChg>
      </pc:sldChg>
      <pc:sldChg chg="addSp delSp modSp add mod modAnim modNotesTx">
        <pc:chgData name="ליאור ביטון" userId="a316cd39dd6553e7" providerId="LiveId" clId="{A9C0FFDF-33C7-41C5-A905-4D78A425F88E}" dt="2025-06-24T16:13:14.119" v="417"/>
        <pc:sldMkLst>
          <pc:docMk/>
          <pc:sldMk cId="2146971891" sldId="338"/>
        </pc:sldMkLst>
        <pc:spChg chg="add mod">
          <ac:chgData name="ליאור ביטון" userId="a316cd39dd6553e7" providerId="LiveId" clId="{A9C0FFDF-33C7-41C5-A905-4D78A425F88E}" dt="2025-06-12T15:35:44.798" v="306" actId="1076"/>
          <ac:spMkLst>
            <pc:docMk/>
            <pc:sldMk cId="2146971891" sldId="338"/>
            <ac:spMk id="8" creationId="{D0C49C81-80EA-545D-4CD3-299DD0D73412}"/>
          </ac:spMkLst>
        </pc:spChg>
        <pc:spChg chg="add mod">
          <ac:chgData name="ליאור ביטון" userId="a316cd39dd6553e7" providerId="LiveId" clId="{A9C0FFDF-33C7-41C5-A905-4D78A425F88E}" dt="2025-06-12T15:33:05.904" v="283" actId="20577"/>
          <ac:spMkLst>
            <pc:docMk/>
            <pc:sldMk cId="2146971891" sldId="338"/>
            <ac:spMk id="11" creationId="{C292F32D-78C1-A2CC-9C96-128419DDAEC8}"/>
          </ac:spMkLst>
        </pc:spChg>
        <pc:spChg chg="add mod">
          <ac:chgData name="ליאור ביטון" userId="a316cd39dd6553e7" providerId="LiveId" clId="{A9C0FFDF-33C7-41C5-A905-4D78A425F88E}" dt="2025-06-12T15:24:42.508" v="195" actId="1076"/>
          <ac:spMkLst>
            <pc:docMk/>
            <pc:sldMk cId="2146971891" sldId="338"/>
            <ac:spMk id="15" creationId="{B05CD62E-F9C4-4080-2D1B-07CE1935DD8B}"/>
          </ac:spMkLst>
        </pc:spChg>
        <pc:spChg chg="add mod">
          <ac:chgData name="ליאור ביטון" userId="a316cd39dd6553e7" providerId="LiveId" clId="{A9C0FFDF-33C7-41C5-A905-4D78A425F88E}" dt="2025-06-14T17:24:53.532" v="402" actId="14100"/>
          <ac:spMkLst>
            <pc:docMk/>
            <pc:sldMk cId="2146971891" sldId="338"/>
            <ac:spMk id="18" creationId="{615203A0-A9BC-62DB-2E72-980576D79586}"/>
          </ac:spMkLst>
        </pc:spChg>
        <pc:picChg chg="add mod">
          <ac:chgData name="ליאור ביטון" userId="a316cd39dd6553e7" providerId="LiveId" clId="{A9C0FFDF-33C7-41C5-A905-4D78A425F88E}" dt="2025-06-12T14:09:14.848" v="43" actId="1076"/>
          <ac:picMkLst>
            <pc:docMk/>
            <pc:sldMk cId="2146971891" sldId="338"/>
            <ac:picMk id="4" creationId="{E46BBEDB-8ED5-0EF5-169E-156F478C2066}"/>
          </ac:picMkLst>
        </pc:picChg>
        <pc:picChg chg="add mod">
          <ac:chgData name="ליאור ביטון" userId="a316cd39dd6553e7" providerId="LiveId" clId="{A9C0FFDF-33C7-41C5-A905-4D78A425F88E}" dt="2025-06-12T15:36:37.181" v="316" actId="1076"/>
          <ac:picMkLst>
            <pc:docMk/>
            <pc:sldMk cId="2146971891" sldId="338"/>
            <ac:picMk id="22" creationId="{EA3B33B8-49C2-7876-E747-E0C4C81203A9}"/>
          </ac:picMkLst>
        </pc:picChg>
      </pc:sldChg>
      <pc:sldChg chg="add ord">
        <pc:chgData name="ליאור ביטון" userId="a316cd39dd6553e7" providerId="LiveId" clId="{A9C0FFDF-33C7-41C5-A905-4D78A425F88E}" dt="2025-06-12T15:38:27.936" v="328"/>
        <pc:sldMkLst>
          <pc:docMk/>
          <pc:sldMk cId="2520179361" sldId="33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2662229E-D305-4842-A2C3-900FE3E3373C}" type="datetimeFigureOut">
              <a:rPr lang="he-IL" smtClean="0"/>
              <a:t>כ"ח/סיון/תשפ"ה</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C5370494-9280-49A6-A44E-10D063E4071C}" type="slidenum">
              <a:rPr lang="he-IL" smtClean="0"/>
              <a:t>‹#›</a:t>
            </a:fld>
            <a:endParaRPr lang="he-IL"/>
          </a:p>
        </p:txBody>
      </p:sp>
    </p:spTree>
    <p:extLst>
      <p:ext uri="{BB962C8B-B14F-4D97-AF65-F5344CB8AC3E}">
        <p14:creationId xmlns:p14="http://schemas.microsoft.com/office/powerpoint/2010/main" val="960099245"/>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שלום לכולם, במפגש הזה נציג את הפרויקט שלנו </a:t>
            </a:r>
            <a:r>
              <a:rPr lang="he-IL" sz="1800" b="1" kern="100" dirty="0">
                <a:effectLst/>
                <a:latin typeface="Aptos" panose="020B0004020202020204" pitchFamily="34" charset="0"/>
                <a:ea typeface="Aptos" panose="020B0004020202020204" pitchFamily="34" charset="0"/>
                <a:cs typeface="Arial" panose="020B0604020202020204" pitchFamily="34" charset="0"/>
              </a:rPr>
              <a:t> </a:t>
            </a:r>
            <a:r>
              <a:rPr lang="en-US" sz="1800" b="1" kern="100" dirty="0" err="1">
                <a:effectLst/>
                <a:latin typeface="Aptos" panose="020B0004020202020204" pitchFamily="34" charset="0"/>
                <a:ea typeface="Aptos" panose="020B0004020202020204" pitchFamily="34" charset="0"/>
                <a:cs typeface="Arial" panose="020B0604020202020204" pitchFamily="34" charset="0"/>
              </a:rPr>
              <a:t>BotNetSense</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a:effectLst/>
                <a:latin typeface="Aptos" panose="020B0004020202020204" pitchFamily="34" charset="0"/>
                <a:ea typeface="Aptos" panose="020B0004020202020204" pitchFamily="34" charset="0"/>
                <a:cs typeface="Arial" panose="020B0604020202020204" pitchFamily="34" charset="0"/>
              </a:rPr>
              <a:t> שעוסק באיתור בוטים בתקופות בחירות, תוך שימוש במודלי שפה גדולים ובניתוח רשתות</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lgn="r" rtl="1">
              <a:lnSpc>
                <a:spcPct val="107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הצוות שלנו כולל את אוראל, קורל ואותי</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C5370494-9280-49A6-A44E-10D063E4071C}" type="slidenum">
              <a:rPr lang="he-IL" smtClean="0"/>
              <a:t>1</a:t>
            </a:fld>
            <a:endParaRPr lang="he-IL"/>
          </a:p>
        </p:txBody>
      </p:sp>
    </p:spTree>
    <p:extLst>
      <p:ext uri="{BB962C8B-B14F-4D97-AF65-F5344CB8AC3E}">
        <p14:creationId xmlns:p14="http://schemas.microsoft.com/office/powerpoint/2010/main" val="2019405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0DC42-2F63-B7C6-8AC8-E34551234F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8B4A8-ECC9-2BF6-D687-487D2D4D3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3B587-CE22-D27B-1B10-5F5E1084DC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66D8E85-D91E-D5F2-B1F5-80F6578B3F3A}"/>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399863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81ADD7-0599-CF9B-1733-FBB068ABF1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6F737-8ACA-F3FD-7279-E698477DB6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C1FD77-7546-9021-7822-8EBFC936AB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A4DDAF-F08C-EB5A-AECE-DEB16E19BFBE}"/>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011313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A9BE4-0545-BB85-FF35-E2B50EFB8E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14A416-104E-B393-BC2A-1B770703F6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5D5EB7-B3CE-9ECA-53B0-7C61F3B26D6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1356A2-442C-4570-1F56-406D860329D5}"/>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35313518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6E12DF-198A-B119-94B9-D617B8810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54AE2D-D123-27F5-7984-AEB8948FED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1B6668-70E5-DC01-6E69-E024142A707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C44336-7185-E1DF-FA62-2BC90B1A09E2}"/>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7814026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12825-4569-6A83-6CA9-40324998EC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F690AB-E4A5-7879-3763-88BE627616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CBF593-5200-E45B-1DA9-85ADEBA4DB0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39BDC6-50D1-3AEB-0C55-B93BB766A6F9}"/>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9005568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43D234-61ED-BB5C-FE4C-2607DB2292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1EADE9-8481-EB47-68CC-8F50D77DCD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B67F7-9F18-C91D-833F-8D7D90E3CF0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3D901C-569B-413C-3B3F-4F197A8269C0}"/>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683868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1D5791-4763-44E0-3F60-4A7202A36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26E88A-E38E-F764-8140-8CBA8CFE84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331A3C-34BB-7A56-1955-AB193BEFF22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64A517-DE3C-1EE8-3551-D177BC64FB8E}"/>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4595097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201064-6C80-10F1-F96F-C568B4E3C2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2B5317-4C80-885B-9B55-6AFAC00681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1147CE-5333-6815-3E29-606C3004E4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5C2263-7CD9-B6AD-B624-D689C6DE0558}"/>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10273416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4E876-CA8B-C866-B288-98D247202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4FE1B0-8405-9D15-4BB8-A92CB988F0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58BA8C-5676-404E-2D23-5E42EA91008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C101BA3-D1F4-3A3B-7BCB-D077C63476C3}"/>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739259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כאן רואים רשת ריטוויטים במהלך בחירות נובמבר 2022 בישראל</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כל נקודה מייצגת משתמש; נקודות אדומות הן משתמשים שמזוהים כבוטים</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endParaRPr lang="he-IL" dirty="0"/>
          </a:p>
        </p:txBody>
      </p:sp>
      <p:sp>
        <p:nvSpPr>
          <p:cNvPr id="4" name="מציין מיקום של מספר שקופית 3"/>
          <p:cNvSpPr>
            <a:spLocks noGrp="1"/>
          </p:cNvSpPr>
          <p:nvPr>
            <p:ph type="sldNum" sz="quarter" idx="5"/>
          </p:nvPr>
        </p:nvSpPr>
        <p:spPr/>
        <p:txBody>
          <a:bodyPr/>
          <a:lstStyle/>
          <a:p>
            <a:fld id="{C5370494-9280-49A6-A44E-10D063E4071C}" type="slidenum">
              <a:rPr lang="he-IL" smtClean="0"/>
              <a:t>22</a:t>
            </a:fld>
            <a:endParaRPr lang="he-IL"/>
          </a:p>
        </p:txBody>
      </p:sp>
    </p:spTree>
    <p:extLst>
      <p:ext uri="{BB962C8B-B14F-4D97-AF65-F5344CB8AC3E}">
        <p14:creationId xmlns:p14="http://schemas.microsoft.com/office/powerpoint/2010/main" val="37584326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kern="100" dirty="0">
                <a:effectLst/>
                <a:latin typeface="Aptos" panose="020B0004020202020204" pitchFamily="34" charset="0"/>
                <a:ea typeface="Aptos" panose="020B0004020202020204" pitchFamily="34" charset="0"/>
                <a:cs typeface="Arial" panose="020B0604020202020204" pitchFamily="34" charset="0"/>
              </a:rPr>
              <a:t>נתחיל בהקדמה קצרה ובמוטיבציה, ואחר כך נדבר על 2 השיטות העיקריות ששימשו אותנו </a:t>
            </a:r>
            <a:r>
              <a:rPr lang="en-US" sz="1800" kern="100" dirty="0">
                <a:effectLst/>
                <a:latin typeface="Aptos" panose="020B0004020202020204" pitchFamily="34" charset="0"/>
                <a:ea typeface="Aptos" panose="020B0004020202020204" pitchFamily="34" charset="0"/>
                <a:cs typeface="Arial" panose="020B0604020202020204" pitchFamily="34" charset="0"/>
              </a:rPr>
              <a:t>LLM</a:t>
            </a:r>
            <a:r>
              <a:rPr lang="he-IL" sz="1800" kern="100" dirty="0">
                <a:effectLst/>
                <a:latin typeface="Aptos" panose="020B0004020202020204" pitchFamily="34" charset="0"/>
                <a:ea typeface="Aptos" panose="020B0004020202020204" pitchFamily="34" charset="0"/>
                <a:cs typeface="Arial" panose="020B0604020202020204" pitchFamily="34" charset="0"/>
              </a:rPr>
              <a:t> ו</a:t>
            </a:r>
            <a:r>
              <a:rPr lang="en-US" sz="1800" kern="100" dirty="0">
                <a:effectLst/>
                <a:latin typeface="Aptos" panose="020B0004020202020204" pitchFamily="34" charset="0"/>
                <a:ea typeface="Aptos" panose="020B0004020202020204" pitchFamily="34" charset="0"/>
                <a:cs typeface="Arial" panose="020B0604020202020204" pitchFamily="34" charset="0"/>
              </a:rPr>
              <a:t>network analysis.</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לאחר מכן, נדבר על הגישה שלנו וצעדים הבאים.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C5370494-9280-49A6-A44E-10D063E4071C}" type="slidenum">
              <a:rPr lang="he-IL" smtClean="0"/>
              <a:t>2</a:t>
            </a:fld>
            <a:endParaRPr lang="he-IL"/>
          </a:p>
        </p:txBody>
      </p:sp>
    </p:spTree>
    <p:extLst>
      <p:ext uri="{BB962C8B-B14F-4D97-AF65-F5344CB8AC3E}">
        <p14:creationId xmlns:p14="http://schemas.microsoft.com/office/powerpoint/2010/main" val="28112311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אפשר לראות 2 </a:t>
            </a:r>
            <a:r>
              <a:rPr lang="he-IL" sz="1800" kern="100" dirty="0" err="1">
                <a:effectLst/>
                <a:latin typeface="Aptos" panose="020B0004020202020204" pitchFamily="34" charset="0"/>
                <a:ea typeface="Aptos" panose="020B0004020202020204" pitchFamily="34" charset="0"/>
                <a:cs typeface="Arial" panose="020B0604020202020204" pitchFamily="34" charset="0"/>
              </a:rPr>
              <a:t>קלאסרים</a:t>
            </a:r>
            <a:r>
              <a:rPr lang="he-IL" sz="1800" kern="100" dirty="0">
                <a:effectLst/>
                <a:latin typeface="Aptos" panose="020B0004020202020204" pitchFamily="34" charset="0"/>
                <a:ea typeface="Aptos" panose="020B0004020202020204" pitchFamily="34" charset="0"/>
                <a:cs typeface="Arial" panose="020B0604020202020204" pitchFamily="34" charset="0"/>
              </a:rPr>
              <a:t> ברורים שמייצגים את הצד הימני של המפה </a:t>
            </a:r>
            <a:r>
              <a:rPr lang="he-IL" sz="1800" kern="100" dirty="0" err="1">
                <a:effectLst/>
                <a:latin typeface="Aptos" panose="020B0004020202020204" pitchFamily="34" charset="0"/>
                <a:ea typeface="Aptos" panose="020B0004020202020204" pitchFamily="34" charset="0"/>
                <a:cs typeface="Arial" panose="020B0604020202020204" pitchFamily="34" charset="0"/>
              </a:rPr>
              <a:t>הפולטית</a:t>
            </a:r>
            <a:r>
              <a:rPr lang="he-IL" sz="1800" kern="100" dirty="0">
                <a:effectLst/>
                <a:latin typeface="Aptos" panose="020B0004020202020204" pitchFamily="34" charset="0"/>
                <a:ea typeface="Aptos" panose="020B0004020202020204" pitchFamily="34" charset="0"/>
                <a:cs typeface="Arial" panose="020B0604020202020204" pitchFamily="34" charset="0"/>
              </a:rPr>
              <a:t> והמרכז שמאל.</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אפשר לראות דמויות פוליטיות מרכזיות – כמו נתניהו ובן גביר בצד אחד, ולפיד, גנץ ובנט בצד השני </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C5370494-9280-49A6-A44E-10D063E4071C}" type="slidenum">
              <a:rPr lang="he-IL" smtClean="0"/>
              <a:t>23</a:t>
            </a:fld>
            <a:endParaRPr lang="he-IL"/>
          </a:p>
        </p:txBody>
      </p:sp>
    </p:spTree>
    <p:extLst>
      <p:ext uri="{BB962C8B-B14F-4D97-AF65-F5344CB8AC3E}">
        <p14:creationId xmlns:p14="http://schemas.microsoft.com/office/powerpoint/2010/main" val="16267213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kern="100" dirty="0">
                <a:effectLst/>
                <a:latin typeface="Aptos" panose="020B0004020202020204" pitchFamily="34" charset="0"/>
                <a:ea typeface="Aptos" panose="020B0004020202020204" pitchFamily="34" charset="0"/>
                <a:cs typeface="Arial" panose="020B0604020202020204" pitchFamily="34" charset="0"/>
              </a:rPr>
              <a:t>אפשר גם לראות קבוצות צפופות של בוטים שפועלים ביחד. וחלקם גם מעורבים בתוך הרשת ולא רק בשוליים.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C5370494-9280-49A6-A44E-10D063E4071C}" type="slidenum">
              <a:rPr lang="he-IL" smtClean="0"/>
              <a:t>24</a:t>
            </a:fld>
            <a:endParaRPr lang="he-IL"/>
          </a:p>
        </p:txBody>
      </p:sp>
    </p:spTree>
    <p:extLst>
      <p:ext uri="{BB962C8B-B14F-4D97-AF65-F5344CB8AC3E}">
        <p14:creationId xmlns:p14="http://schemas.microsoft.com/office/powerpoint/2010/main" val="3423189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כדי לנתח את הרשתות, השתמשנו ב</a:t>
            </a:r>
            <a:r>
              <a:rPr lang="en-US" sz="1800" kern="100" dirty="0">
                <a:effectLst/>
                <a:latin typeface="Aptos" panose="020B0004020202020204" pitchFamily="34" charset="0"/>
                <a:ea typeface="Aptos" panose="020B0004020202020204" pitchFamily="34" charset="0"/>
                <a:cs typeface="Arial" panose="020B0604020202020204" pitchFamily="34" charset="0"/>
              </a:rPr>
              <a:t>-Gephi – </a:t>
            </a:r>
            <a:r>
              <a:rPr lang="he-IL" sz="1800" kern="100" dirty="0">
                <a:effectLst/>
                <a:latin typeface="Aptos" panose="020B0004020202020204" pitchFamily="34" charset="0"/>
                <a:ea typeface="Aptos" panose="020B0004020202020204" pitchFamily="34" charset="0"/>
                <a:cs typeface="Arial" panose="020B0604020202020204" pitchFamily="34" charset="0"/>
              </a:rPr>
              <a:t>תוכנה חינמית וקוד פתוח לניתוח ויזואלי של רשתות</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אפשר לחשוב עליה כמו על "פוטושופ לגרפים" – מאוד אינטואיטיבית, ויזואלית ואינטראקטיבית</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היא מאפשרת לייבא קבצים כמו</a:t>
            </a:r>
            <a:r>
              <a:rPr lang="en-US" sz="1800" kern="100" dirty="0">
                <a:effectLst/>
                <a:latin typeface="Aptos" panose="020B0004020202020204" pitchFamily="34" charset="0"/>
                <a:ea typeface="Aptos" panose="020B0004020202020204" pitchFamily="34" charset="0"/>
                <a:cs typeface="Arial" panose="020B0604020202020204" pitchFamily="34" charset="0"/>
              </a:rPr>
              <a:t> CSV </a:t>
            </a:r>
            <a:r>
              <a:rPr lang="he-IL" sz="1800" kern="100" dirty="0">
                <a:effectLst/>
                <a:latin typeface="Aptos" panose="020B0004020202020204" pitchFamily="34" charset="0"/>
                <a:ea typeface="Aptos" panose="020B0004020202020204" pitchFamily="34" charset="0"/>
                <a:cs typeface="Arial" panose="020B0604020202020204" pitchFamily="34" charset="0"/>
              </a:rPr>
              <a:t>או</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GraphML</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a:effectLst/>
                <a:latin typeface="Aptos" panose="020B0004020202020204" pitchFamily="34" charset="0"/>
                <a:ea typeface="Aptos" panose="020B0004020202020204" pitchFamily="34" charset="0"/>
                <a:cs typeface="Arial" panose="020B0604020202020204" pitchFamily="34" charset="0"/>
              </a:rPr>
              <a:t>לעצב את הגרף לפי צבעים, גדלים ותוויות, ולהפעיל כלים מתקדמים לניתוח רשתות כמו מרכזיות, קהילות, קיצורים והצטופפות</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lgn="r" rtl="1">
              <a:lnSpc>
                <a:spcPct val="107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אחד היתרונות הבולטים הוא האלגוריתמים של פריסת הרשת – הקשרים מתנהגים כמו קפיצים והצמתים כמו מגנטים, מה שגורם לרשת להתארגן בעצמה למבנים ברורים שקל לזהות ולהבין</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endParaRPr lang="he-IL" dirty="0"/>
          </a:p>
        </p:txBody>
      </p:sp>
      <p:sp>
        <p:nvSpPr>
          <p:cNvPr id="4" name="מציין מיקום של מספר שקופית 3"/>
          <p:cNvSpPr>
            <a:spLocks noGrp="1"/>
          </p:cNvSpPr>
          <p:nvPr>
            <p:ph type="sldNum" sz="quarter" idx="5"/>
          </p:nvPr>
        </p:nvSpPr>
        <p:spPr/>
        <p:txBody>
          <a:bodyPr/>
          <a:lstStyle/>
          <a:p>
            <a:fld id="{C5370494-9280-49A6-A44E-10D063E4071C}" type="slidenum">
              <a:rPr lang="he-IL" smtClean="0"/>
              <a:t>26</a:t>
            </a:fld>
            <a:endParaRPr lang="he-IL"/>
          </a:p>
        </p:txBody>
      </p:sp>
    </p:spTree>
    <p:extLst>
      <p:ext uri="{BB962C8B-B14F-4D97-AF65-F5344CB8AC3E}">
        <p14:creationId xmlns:p14="http://schemas.microsoft.com/office/powerpoint/2010/main" val="319936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כדי לנתח את הפעילות </a:t>
            </a:r>
            <a:r>
              <a:rPr lang="he-IL" sz="1800" kern="100" dirty="0" err="1">
                <a:effectLst/>
                <a:latin typeface="Aptos" panose="020B0004020202020204" pitchFamily="34" charset="0"/>
                <a:ea typeface="Aptos" panose="020B0004020202020204" pitchFamily="34" charset="0"/>
                <a:cs typeface="Arial" panose="020B0604020202020204" pitchFamily="34" charset="0"/>
              </a:rPr>
              <a:t>בטוויטר</a:t>
            </a:r>
            <a:r>
              <a:rPr lang="he-IL" sz="1800" kern="100" dirty="0">
                <a:effectLst/>
                <a:latin typeface="Aptos" panose="020B0004020202020204" pitchFamily="34" charset="0"/>
                <a:ea typeface="Aptos" panose="020B0004020202020204" pitchFamily="34" charset="0"/>
                <a:cs typeface="Arial" panose="020B0604020202020204" pitchFamily="34" charset="0"/>
              </a:rPr>
              <a:t>, עבדנו עם קבצים בפורמט</a:t>
            </a:r>
            <a:r>
              <a:rPr lang="en-US" sz="1800" kern="100" dirty="0">
                <a:effectLst/>
                <a:latin typeface="Aptos" panose="020B0004020202020204" pitchFamily="34" charset="0"/>
                <a:ea typeface="Aptos" panose="020B0004020202020204" pitchFamily="34" charset="0"/>
                <a:cs typeface="Arial" panose="020B0604020202020204" pitchFamily="34" charset="0"/>
              </a:rPr>
              <a:t> JSON – </a:t>
            </a:r>
            <a:r>
              <a:rPr lang="he-IL" sz="1800" kern="100" dirty="0">
                <a:effectLst/>
                <a:latin typeface="Aptos" panose="020B0004020202020204" pitchFamily="34" charset="0"/>
                <a:ea typeface="Aptos" panose="020B0004020202020204" pitchFamily="34" charset="0"/>
                <a:cs typeface="Arial" panose="020B0604020202020204" pitchFamily="34" charset="0"/>
              </a:rPr>
              <a:t>זהו המבנה שבו</a:t>
            </a:r>
            <a:r>
              <a:rPr lang="en-US" sz="1800" kern="100" dirty="0">
                <a:effectLst/>
                <a:latin typeface="Aptos" panose="020B0004020202020204" pitchFamily="34" charset="0"/>
                <a:ea typeface="Aptos" panose="020B0004020202020204" pitchFamily="34" charset="0"/>
                <a:cs typeface="Arial" panose="020B0604020202020204" pitchFamily="34" charset="0"/>
              </a:rPr>
              <a:t> Twitter </a:t>
            </a:r>
            <a:r>
              <a:rPr lang="he-IL" sz="1800" kern="100" dirty="0">
                <a:effectLst/>
                <a:latin typeface="Aptos" panose="020B0004020202020204" pitchFamily="34" charset="0"/>
                <a:ea typeface="Aptos" panose="020B0004020202020204" pitchFamily="34" charset="0"/>
                <a:cs typeface="Arial" panose="020B0604020202020204" pitchFamily="34" charset="0"/>
              </a:rPr>
              <a:t>מספקת את כל המידע על ציוצים, משתמשים וקשרים ביניהם</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כאן אפשר לראות דוגמה לציוץ. כל ציוץ מכיל שדות חשובים כמו</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marL="342900" lvl="0" indent="-342900" algn="r" rtl="1">
              <a:lnSpc>
                <a:spcPct val="107000"/>
              </a:lnSpc>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created_at</a:t>
            </a:r>
            <a:r>
              <a:rPr lang="en-US" sz="1800" kern="100" dirty="0">
                <a:effectLst/>
                <a:latin typeface="Aptos" panose="020B0004020202020204" pitchFamily="34" charset="0"/>
                <a:ea typeface="Aptos" panose="020B0004020202020204" pitchFamily="34" charset="0"/>
                <a:cs typeface="Arial" panose="020B0604020202020204" pitchFamily="34" charset="0"/>
              </a:rPr>
              <a:t> – </a:t>
            </a:r>
            <a:r>
              <a:rPr lang="he-IL" sz="1800" kern="100" dirty="0">
                <a:effectLst/>
                <a:latin typeface="Aptos" panose="020B0004020202020204" pitchFamily="34" charset="0"/>
                <a:ea typeface="Aptos" panose="020B0004020202020204" pitchFamily="34" charset="0"/>
                <a:cs typeface="Arial" panose="020B0604020202020204" pitchFamily="34" charset="0"/>
              </a:rPr>
              <a:t>מתי הציוץ פורסם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 text – </a:t>
            </a:r>
            <a:r>
              <a:rPr lang="he-IL" sz="1800" kern="100" dirty="0">
                <a:effectLst/>
                <a:latin typeface="Aptos" panose="020B0004020202020204" pitchFamily="34" charset="0"/>
                <a:ea typeface="Aptos" panose="020B0004020202020204" pitchFamily="34" charset="0"/>
                <a:cs typeface="Arial" panose="020B0604020202020204" pitchFamily="34" charset="0"/>
              </a:rPr>
              <a:t>תוכן הציוץ</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en-US" sz="1800" kern="100" dirty="0" err="1">
                <a:effectLst/>
                <a:latin typeface="Aptos" panose="020B0004020202020204" pitchFamily="34" charset="0"/>
                <a:ea typeface="Aptos" panose="020B0004020202020204" pitchFamily="34" charset="0"/>
                <a:cs typeface="Arial" panose="020B0604020202020204" pitchFamily="34" charset="0"/>
              </a:rPr>
              <a:t>user.screen_name</a:t>
            </a:r>
            <a:r>
              <a:rPr lang="en-US" sz="1800" kern="100" dirty="0">
                <a:effectLst/>
                <a:latin typeface="Aptos" panose="020B0004020202020204" pitchFamily="34" charset="0"/>
                <a:ea typeface="Aptos" panose="020B0004020202020204" pitchFamily="34" charset="0"/>
                <a:cs typeface="Arial" panose="020B0604020202020204" pitchFamily="34" charset="0"/>
              </a:rPr>
              <a:t> –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מי כתב את הציוץ</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lvl="0" indent="-342900" algn="r" rtl="1">
              <a:lnSpc>
                <a:spcPct val="107000"/>
              </a:lnSpc>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err="1">
                <a:effectLst/>
                <a:latin typeface="Aptos" panose="020B0004020202020204" pitchFamily="34" charset="0"/>
                <a:ea typeface="Aptos" panose="020B0004020202020204" pitchFamily="34" charset="0"/>
                <a:cs typeface="Arial" panose="020B0604020202020204" pitchFamily="34" charset="0"/>
              </a:rPr>
              <a:t>retweeted_status</a:t>
            </a:r>
            <a:r>
              <a:rPr lang="en-US" sz="1800" kern="100" dirty="0">
                <a:effectLst/>
                <a:latin typeface="Aptos" panose="020B0004020202020204" pitchFamily="34" charset="0"/>
                <a:ea typeface="Aptos" panose="020B0004020202020204" pitchFamily="34" charset="0"/>
                <a:cs typeface="Arial" panose="020B0604020202020204" pitchFamily="34" charset="0"/>
              </a:rPr>
              <a:t> – </a:t>
            </a:r>
            <a:r>
              <a:rPr lang="he-IL" sz="1800" kern="100" dirty="0">
                <a:effectLst/>
                <a:latin typeface="Aptos" panose="020B0004020202020204" pitchFamily="34" charset="0"/>
                <a:ea typeface="Aptos" panose="020B0004020202020204" pitchFamily="34" charset="0"/>
                <a:cs typeface="Arial" panose="020B0604020202020204" pitchFamily="34" charset="0"/>
              </a:rPr>
              <a:t>שדה שמופיע רק אם מדובר </a:t>
            </a:r>
            <a:r>
              <a:rPr lang="he-IL" sz="1800" kern="100" dirty="0" err="1">
                <a:effectLst/>
                <a:latin typeface="Aptos" panose="020B0004020202020204" pitchFamily="34" charset="0"/>
                <a:ea typeface="Aptos" panose="020B0004020202020204" pitchFamily="34" charset="0"/>
                <a:cs typeface="Arial" panose="020B0604020202020204" pitchFamily="34" charset="0"/>
              </a:rPr>
              <a:t>בריטוויט</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בנוסף יש מטא-מידע שטחי כמו </a:t>
            </a:r>
            <a:r>
              <a:rPr lang="he-IL" sz="1800" kern="100" dirty="0" err="1">
                <a:effectLst/>
                <a:latin typeface="Aptos" panose="020B0004020202020204" pitchFamily="34" charset="0"/>
                <a:ea typeface="Aptos" panose="020B0004020202020204" pitchFamily="34" charset="0"/>
                <a:cs typeface="Arial" panose="020B0604020202020204" pitchFamily="34" charset="0"/>
              </a:rPr>
              <a:t>האשטגים</a:t>
            </a:r>
            <a:r>
              <a:rPr lang="he-IL" sz="1800" kern="100" dirty="0">
                <a:effectLst/>
                <a:latin typeface="Aptos" panose="020B0004020202020204" pitchFamily="34" charset="0"/>
                <a:ea typeface="Aptos" panose="020B0004020202020204" pitchFamily="34" charset="0"/>
                <a:cs typeface="Arial" panose="020B0604020202020204" pitchFamily="34" charset="0"/>
              </a:rPr>
              <a:t>, קישורים ואזכורים של משתמשים אחרים</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lgn="r" rtl="1">
              <a:lnSpc>
                <a:spcPct val="107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וכשמדובר </a:t>
            </a:r>
            <a:r>
              <a:rPr lang="he-IL" sz="1800" kern="100" dirty="0" err="1">
                <a:effectLst/>
                <a:latin typeface="Aptos" panose="020B0004020202020204" pitchFamily="34" charset="0"/>
                <a:ea typeface="Aptos" panose="020B0004020202020204" pitchFamily="34" charset="0"/>
                <a:cs typeface="Arial" panose="020B0604020202020204" pitchFamily="34" charset="0"/>
              </a:rPr>
              <a:t>בריטוויט</a:t>
            </a:r>
            <a:r>
              <a:rPr lang="he-IL" sz="1800" kern="100" dirty="0">
                <a:effectLst/>
                <a:latin typeface="Aptos" panose="020B0004020202020204" pitchFamily="34" charset="0"/>
                <a:ea typeface="Aptos" panose="020B0004020202020204" pitchFamily="34" charset="0"/>
                <a:cs typeface="Arial" panose="020B0604020202020204" pitchFamily="34" charset="0"/>
              </a:rPr>
              <a:t> – השדה </a:t>
            </a:r>
            <a:r>
              <a:rPr lang="en-US" sz="1800" kern="100" dirty="0" err="1">
                <a:effectLst/>
                <a:latin typeface="Aptos" panose="020B0004020202020204" pitchFamily="34" charset="0"/>
                <a:ea typeface="Aptos" panose="020B0004020202020204" pitchFamily="34" charset="0"/>
                <a:cs typeface="Arial" panose="020B0604020202020204" pitchFamily="34" charset="0"/>
              </a:rPr>
              <a:t>retweeted_status</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he-IL" sz="1800" kern="100" dirty="0">
                <a:effectLst/>
                <a:latin typeface="Arial" panose="020B0604020202020204" pitchFamily="34" charset="0"/>
                <a:ea typeface="Aptos" panose="020B0004020202020204" pitchFamily="34" charset="0"/>
                <a:cs typeface="Arial" panose="020B0604020202020204" pitchFamily="34" charset="0"/>
              </a:rPr>
              <a:t>עוזר לנו לדעת מי כתב את הציוץ המקורי, ולשחזר את הקשר בין המשתמשים. הקשר הזה מגדיר קצה</a:t>
            </a:r>
            <a:r>
              <a:rPr lang="en-US" sz="1800" kern="100" dirty="0">
                <a:effectLst/>
                <a:latin typeface="Aptos" panose="020B0004020202020204" pitchFamily="34" charset="0"/>
                <a:ea typeface="Aptos" panose="020B0004020202020204" pitchFamily="34" charset="0"/>
                <a:cs typeface="Arial" panose="020B0604020202020204" pitchFamily="34" charset="0"/>
              </a:rPr>
              <a:t> (edge) </a:t>
            </a:r>
            <a:r>
              <a:rPr lang="he-IL" sz="1800" kern="100" dirty="0">
                <a:effectLst/>
                <a:latin typeface="Aptos" panose="020B0004020202020204" pitchFamily="34" charset="0"/>
                <a:ea typeface="Aptos" panose="020B0004020202020204" pitchFamily="34" charset="0"/>
                <a:cs typeface="Arial" panose="020B0604020202020204" pitchFamily="34" charset="0"/>
              </a:rPr>
              <a:t>ברשת הריטוויטים שלנו</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endParaRPr lang="he-IL" dirty="0"/>
          </a:p>
        </p:txBody>
      </p:sp>
      <p:sp>
        <p:nvSpPr>
          <p:cNvPr id="4" name="מציין מיקום של מספר שקופית 3"/>
          <p:cNvSpPr>
            <a:spLocks noGrp="1"/>
          </p:cNvSpPr>
          <p:nvPr>
            <p:ph type="sldNum" sz="quarter" idx="5"/>
          </p:nvPr>
        </p:nvSpPr>
        <p:spPr/>
        <p:txBody>
          <a:bodyPr/>
          <a:lstStyle/>
          <a:p>
            <a:fld id="{C5370494-9280-49A6-A44E-10D063E4071C}" type="slidenum">
              <a:rPr lang="he-IL" smtClean="0"/>
              <a:t>27</a:t>
            </a:fld>
            <a:endParaRPr lang="he-IL"/>
          </a:p>
        </p:txBody>
      </p:sp>
    </p:spTree>
    <p:extLst>
      <p:ext uri="{BB962C8B-B14F-4D97-AF65-F5344CB8AC3E}">
        <p14:creationId xmlns:p14="http://schemas.microsoft.com/office/powerpoint/2010/main" val="1160828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48E65-5553-6CE0-E42E-4D8A1C7917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977E7B-4095-F23C-0BDB-A57283A7DD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79B3D7-E265-A888-3948-CF2A292F711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E6DA46-F978-84C9-159E-1FD622E94E92}"/>
              </a:ext>
            </a:extLst>
          </p:cNvPr>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37608617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0DC42-2F63-B7C6-8AC8-E34551234F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B8B4A8-ECC9-2BF6-D687-487D2D4D35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3B587-CE22-D27B-1B10-5F5E1084DC7E}"/>
              </a:ext>
            </a:extLst>
          </p:cNvPr>
          <p:cNvSpPr>
            <a:spLocks noGrp="1"/>
          </p:cNvSpPr>
          <p:nvPr>
            <p:ph type="body" idx="1"/>
          </p:nvPr>
        </p:nvSpPr>
        <p:spPr/>
        <p:txBody>
          <a:bodyPr/>
          <a:lstStyle/>
          <a:p>
            <a:pPr algn="r" rtl="1">
              <a:lnSpc>
                <a:spcPct val="107000"/>
              </a:lnSpc>
              <a:spcAft>
                <a:spcPts val="800"/>
              </a:spcAft>
              <a:buNone/>
            </a:pPr>
            <a:r>
              <a:rPr lang="he-IL" sz="1800" b="1" kern="100" dirty="0">
                <a:effectLst/>
                <a:latin typeface="Aptos" panose="020B0004020202020204" pitchFamily="34" charset="0"/>
                <a:ea typeface="Aptos" panose="020B0004020202020204" pitchFamily="34" charset="0"/>
                <a:cs typeface="Arial" panose="020B0604020202020204" pitchFamily="34" charset="0"/>
              </a:rPr>
              <a:t>זה התוצאות התקבלו על 500 ציוצים שנכתבו ע"י בוטים ו-500 ציוצים אותנטיים.</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buNone/>
            </a:pPr>
            <a:r>
              <a:rPr lang="he-IL" sz="1800" kern="100" dirty="0" err="1">
                <a:effectLst/>
                <a:latin typeface="Aptos" panose="020B0004020202020204" pitchFamily="34" charset="0"/>
                <a:ea typeface="Aptos" panose="020B0004020202020204" pitchFamily="34" charset="0"/>
                <a:cs typeface="Arial" panose="020B0604020202020204" pitchFamily="34" charset="0"/>
              </a:rPr>
              <a:t>הפרומט</a:t>
            </a:r>
            <a:r>
              <a:rPr lang="he-IL" sz="1800" kern="100" dirty="0">
                <a:effectLst/>
                <a:latin typeface="Aptos" panose="020B0004020202020204" pitchFamily="34" charset="0"/>
                <a:ea typeface="Aptos" panose="020B0004020202020204" pitchFamily="34" charset="0"/>
                <a:cs typeface="Arial" panose="020B0604020202020204" pitchFamily="34" charset="0"/>
              </a:rPr>
              <a:t> המינימאלי קיבל תוצאות נמוכות בעוד </a:t>
            </a:r>
            <a:r>
              <a:rPr lang="he-IL" sz="1800" kern="100" dirty="0" err="1">
                <a:effectLst/>
                <a:latin typeface="Aptos" panose="020B0004020202020204" pitchFamily="34" charset="0"/>
                <a:ea typeface="Aptos" panose="020B0004020202020204" pitchFamily="34" charset="0"/>
                <a:cs typeface="Arial" panose="020B0604020202020204" pitchFamily="34" charset="0"/>
              </a:rPr>
              <a:t>שהפרומט</a:t>
            </a:r>
            <a:r>
              <a:rPr lang="he-IL" sz="1800" kern="100" dirty="0">
                <a:effectLst/>
                <a:latin typeface="Aptos" panose="020B0004020202020204" pitchFamily="34" charset="0"/>
                <a:ea typeface="Aptos" panose="020B0004020202020204" pitchFamily="34" charset="0"/>
                <a:cs typeface="Arial" panose="020B0604020202020204" pitchFamily="34" charset="0"/>
              </a:rPr>
              <a:t> שמכיל מידע מהרשת שיפר את הביצועים משמעותית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gn="r" rtl="1">
              <a:lnSpc>
                <a:spcPct val="107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ה-</a:t>
            </a:r>
            <a:r>
              <a:rPr lang="en-US" sz="1800" kern="100" dirty="0">
                <a:effectLst/>
                <a:latin typeface="Aptos" panose="020B0004020202020204" pitchFamily="34" charset="0"/>
                <a:ea typeface="Aptos" panose="020B0004020202020204" pitchFamily="34" charset="0"/>
                <a:cs typeface="Arial" panose="020B0604020202020204" pitchFamily="34" charset="0"/>
              </a:rPr>
              <a:t>recall</a:t>
            </a:r>
            <a:r>
              <a:rPr lang="en-US" sz="1800" kern="100" dirty="0">
                <a:effectLst/>
                <a:latin typeface="Arial" panose="020B0604020202020204" pitchFamily="34" charset="0"/>
                <a:ea typeface="Aptos" panose="020B0004020202020204" pitchFamily="34" charset="0"/>
                <a:cs typeface="Arial" panose="020B0604020202020204" pitchFamily="34" charset="0"/>
              </a:rPr>
              <a:t> </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a:effectLst/>
                <a:latin typeface="Aptos" panose="020B0004020202020204" pitchFamily="34" charset="0"/>
                <a:ea typeface="Aptos" panose="020B0004020202020204" pitchFamily="34" charset="0"/>
                <a:cs typeface="Arial" panose="020B0604020202020204" pitchFamily="34" charset="0"/>
              </a:rPr>
              <a:t>עלה מ-55% ל-72% – כלומר, המודל השתפר משמעותית בזיהוי בוטים בפועל</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endParaRPr lang="en-US" dirty="0"/>
          </a:p>
        </p:txBody>
      </p:sp>
      <p:sp>
        <p:nvSpPr>
          <p:cNvPr id="4" name="Slide Number Placeholder 3">
            <a:extLst>
              <a:ext uri="{FF2B5EF4-FFF2-40B4-BE49-F238E27FC236}">
                <a16:creationId xmlns:a16="http://schemas.microsoft.com/office/drawing/2014/main" id="{F66D8E85-D91E-D5F2-B1F5-80F6578B3F3A}"/>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998631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0C5F5F-92F3-969B-5122-D0337686D9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8033AD-C87F-948E-4627-ECB4A3938E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3455FA-B8D3-90DE-DB72-D4B5DEA21A86}"/>
              </a:ext>
            </a:extLst>
          </p:cNvPr>
          <p:cNvSpPr>
            <a:spLocks noGrp="1"/>
          </p:cNvSpPr>
          <p:nvPr>
            <p:ph type="body" idx="1"/>
          </p:nvPr>
        </p:nvSpPr>
        <p:spPr/>
        <p:txBody>
          <a:bodyPr/>
          <a:lstStyle/>
          <a:p>
            <a:r>
              <a:rPr lang="he-IL" sz="1800" b="1" dirty="0">
                <a:effectLst/>
                <a:latin typeface="Aptos" panose="020B0004020202020204" pitchFamily="34" charset="0"/>
                <a:ea typeface="Aptos" panose="020B0004020202020204" pitchFamily="34" charset="0"/>
                <a:cs typeface="Arial" panose="020B0604020202020204" pitchFamily="34" charset="0"/>
              </a:rPr>
              <a:t>הנה דוגמה לציוץ שהמודל התבקש להעריך</a:t>
            </a:r>
            <a:r>
              <a:rPr lang="en-US" sz="1800" b="1" dirty="0">
                <a:effectLst/>
                <a:latin typeface="Aptos" panose="020B0004020202020204" pitchFamily="34" charset="0"/>
                <a:ea typeface="Aptos" panose="020B0004020202020204" pitchFamily="34" charset="0"/>
                <a:cs typeface="Arial" panose="020B0604020202020204" pitchFamily="34" charset="0"/>
              </a:rPr>
              <a:t>.</a:t>
            </a:r>
            <a:br>
              <a:rPr lang="en-US" sz="1800" dirty="0">
                <a:effectLst/>
                <a:latin typeface="Aptos" panose="020B0004020202020204" pitchFamily="34" charset="0"/>
                <a:ea typeface="Aptos" panose="020B0004020202020204" pitchFamily="34" charset="0"/>
                <a:cs typeface="Arial" panose="020B0604020202020204" pitchFamily="34" charset="0"/>
              </a:rPr>
            </a:br>
            <a:endParaRPr lang="en-US" dirty="0"/>
          </a:p>
        </p:txBody>
      </p:sp>
      <p:sp>
        <p:nvSpPr>
          <p:cNvPr id="4" name="Slide Number Placeholder 3">
            <a:extLst>
              <a:ext uri="{FF2B5EF4-FFF2-40B4-BE49-F238E27FC236}">
                <a16:creationId xmlns:a16="http://schemas.microsoft.com/office/drawing/2014/main" id="{8F1698A0-004C-740A-0485-D42F1FD8E322}"/>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03727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52597-B29D-4C81-ACCB-040BEEFAE5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5173E-1420-3E82-4376-171C9E08CB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84AD53-1BD8-AE9D-BD19-3456D231A4F4}"/>
              </a:ext>
            </a:extLst>
          </p:cNvPr>
          <p:cNvSpPr>
            <a:spLocks noGrp="1"/>
          </p:cNvSpPr>
          <p:nvPr>
            <p:ph type="body" idx="1"/>
          </p:nvPr>
        </p:nvSpPr>
        <p:spPr/>
        <p:txBody>
          <a:bodyPr/>
          <a:lstStyle/>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בצד ימין, ניתן לראות את ההסבר שנתן המודל</a:t>
            </a:r>
            <a:r>
              <a:rPr lang="en-US" sz="1800" kern="100" dirty="0">
                <a:effectLst/>
                <a:latin typeface="Aptos" panose="020B0004020202020204" pitchFamily="34" charset="0"/>
                <a:ea typeface="Aptos" panose="020B0004020202020204" pitchFamily="34" charset="0"/>
                <a:cs typeface="Arial" panose="020B0604020202020204" pitchFamily="34" charset="0"/>
              </a:rPr>
              <a:t> (LLM) </a:t>
            </a:r>
            <a:r>
              <a:rPr lang="he-IL" sz="1800" b="1" kern="100" dirty="0">
                <a:effectLst/>
                <a:latin typeface="Aptos" panose="020B0004020202020204" pitchFamily="34" charset="0"/>
                <a:ea typeface="Aptos" panose="020B0004020202020204" pitchFamily="34" charset="0"/>
                <a:cs typeface="Arial" panose="020B0604020202020204" pitchFamily="34" charset="0"/>
              </a:rPr>
              <a:t>ללא</a:t>
            </a:r>
            <a:r>
              <a:rPr lang="he-IL" sz="1800" kern="100" dirty="0">
                <a:effectLst/>
                <a:latin typeface="Aptos" panose="020B0004020202020204" pitchFamily="34" charset="0"/>
                <a:ea typeface="Aptos" panose="020B0004020202020204" pitchFamily="34" charset="0"/>
                <a:cs typeface="Arial" panose="020B0604020202020204" pitchFamily="34" charset="0"/>
              </a:rPr>
              <a:t> כל מידע רשת</a:t>
            </a:r>
            <a:r>
              <a:rPr lang="en-US" sz="1800" kern="100" dirty="0">
                <a:effectLst/>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ההסבר כללי, מבוסס רק על הטקסט, ולא מצליח להכריע אם מדובר </a:t>
            </a:r>
            <a:r>
              <a:rPr lang="he-IL" sz="1800" kern="100" dirty="0" err="1">
                <a:effectLst/>
                <a:latin typeface="Aptos" panose="020B0004020202020204" pitchFamily="34" charset="0"/>
                <a:ea typeface="Aptos" panose="020B0004020202020204" pitchFamily="34" charset="0"/>
                <a:cs typeface="Arial" panose="020B0604020202020204" pitchFamily="34" charset="0"/>
              </a:rPr>
              <a:t>בבוט</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lgn="r" rtl="1">
              <a:lnSpc>
                <a:spcPct val="107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לעומת זאת, בצד שמאל, המודל מספק הסבר </a:t>
            </a:r>
            <a:r>
              <a:rPr lang="he-IL" sz="1800" b="1" kern="100" dirty="0">
                <a:effectLst/>
                <a:latin typeface="Aptos" panose="020B0004020202020204" pitchFamily="34" charset="0"/>
                <a:ea typeface="Aptos" panose="020B0004020202020204" pitchFamily="34" charset="0"/>
                <a:cs typeface="Arial" panose="020B0604020202020204" pitchFamily="34" charset="0"/>
              </a:rPr>
              <a:t>הרבה יותר מדויק ובטוח</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a:effectLst/>
                <a:latin typeface="Aptos" panose="020B0004020202020204" pitchFamily="34" charset="0"/>
                <a:ea typeface="Aptos" panose="020B0004020202020204" pitchFamily="34" charset="0"/>
                <a:cs typeface="Arial" panose="020B0604020202020204" pitchFamily="34" charset="0"/>
              </a:rPr>
              <a:t>הוא מזהה את הקשר בין החשבון החשוד, היעדר קשרים, ודפוס פרסום מתואם</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endParaRPr lang="en-US" dirty="0"/>
          </a:p>
        </p:txBody>
      </p:sp>
      <p:sp>
        <p:nvSpPr>
          <p:cNvPr id="4" name="Slide Number Placeholder 3">
            <a:extLst>
              <a:ext uri="{FF2B5EF4-FFF2-40B4-BE49-F238E27FC236}">
                <a16:creationId xmlns:a16="http://schemas.microsoft.com/office/drawing/2014/main" id="{6E2C84CF-0E21-B2AB-A693-D188CB712DA1}"/>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61332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6D313-F735-2F00-8301-551EC60F99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145103-C119-4B41-3F2A-93BC6FDF0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6CDF6A-DCE5-3201-DCBC-3B2217E973E9}"/>
              </a:ext>
            </a:extLst>
          </p:cNvPr>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b="1" kern="100" dirty="0">
                <a:effectLst/>
                <a:latin typeface="Aptos" panose="020B0004020202020204" pitchFamily="34" charset="0"/>
                <a:ea typeface="Aptos" panose="020B0004020202020204" pitchFamily="34" charset="0"/>
                <a:cs typeface="Arial" panose="020B0604020202020204" pitchFamily="34" charset="0"/>
              </a:rPr>
              <a:t>יש פה דוגמה נוספת לציוץ</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21AD7260-895A-D638-1AA8-2589BE38B8A5}"/>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257857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1F5187-50E8-204D-977C-F7A931AD4F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0AB3F1-1564-6280-B9AF-AB4C4F9E07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B77745-420D-5264-BBA0-3500B25A0480}"/>
              </a:ext>
            </a:extLst>
          </p:cNvPr>
          <p:cNvSpPr>
            <a:spLocks noGrp="1"/>
          </p:cNvSpPr>
          <p:nvPr>
            <p:ph type="body" idx="1"/>
          </p:nvPr>
        </p:nvSpPr>
        <p:spPr/>
        <p:txBody>
          <a:bodyPr/>
          <a:lstStyle/>
          <a:p>
            <a:pPr algn="r" rtl="1">
              <a:lnSpc>
                <a:spcPct val="107000"/>
              </a:lnSpc>
              <a:spcAft>
                <a:spcPts val="800"/>
              </a:spcAft>
              <a:buNone/>
            </a:pPr>
            <a:r>
              <a:rPr lang="he-IL" sz="1800" b="1" kern="100" dirty="0">
                <a:effectLst/>
                <a:latin typeface="Aptos" panose="020B0004020202020204" pitchFamily="34" charset="0"/>
                <a:ea typeface="Aptos" panose="020B0004020202020204" pitchFamily="34" charset="0"/>
                <a:cs typeface="Arial" panose="020B0604020202020204" pitchFamily="34" charset="0"/>
              </a:rPr>
              <a:t>בצד ימין הוא קיבל רק את הטקסט ו</a:t>
            </a:r>
            <a:r>
              <a:rPr lang="he-IL" sz="1800" kern="100" dirty="0">
                <a:effectLst/>
                <a:latin typeface="Aptos" panose="020B0004020202020204" pitchFamily="34" charset="0"/>
                <a:ea typeface="Aptos" panose="020B0004020202020204" pitchFamily="34" charset="0"/>
                <a:cs typeface="Arial" panose="020B0604020202020204" pitchFamily="34" charset="0"/>
              </a:rPr>
              <a:t>הוא מתמקד בטון ובמילים כמו "אליטות </a:t>
            </a:r>
            <a:r>
              <a:rPr lang="he-IL" sz="1800" kern="100" dirty="0" err="1">
                <a:effectLst/>
                <a:latin typeface="Aptos" panose="020B0004020202020204" pitchFamily="34" charset="0"/>
                <a:ea typeface="Aptos" panose="020B0004020202020204" pitchFamily="34" charset="0"/>
                <a:cs typeface="Arial" panose="020B0604020202020204" pitchFamily="34" charset="0"/>
              </a:rPr>
              <a:t>גלובליסטיות</a:t>
            </a:r>
            <a:r>
              <a:rPr lang="he-IL" sz="1800" kern="100" dirty="0">
                <a:effectLst/>
                <a:latin typeface="Aptos" panose="020B0004020202020204" pitchFamily="34" charset="0"/>
                <a:ea typeface="Aptos" panose="020B0004020202020204" pitchFamily="34" charset="0"/>
                <a:cs typeface="Arial" panose="020B0604020202020204" pitchFamily="34" charset="0"/>
              </a:rPr>
              <a:t>" ו"ציונים" – שנשמעות חשודות, ולכן מניח שמדובר </a:t>
            </a:r>
            <a:r>
              <a:rPr lang="he-IL" sz="1800" kern="100" dirty="0" err="1">
                <a:effectLst/>
                <a:latin typeface="Aptos" panose="020B0004020202020204" pitchFamily="34" charset="0"/>
                <a:ea typeface="Aptos" panose="020B0004020202020204" pitchFamily="34" charset="0"/>
                <a:cs typeface="Arial" panose="020B0604020202020204" pitchFamily="34" charset="0"/>
              </a:rPr>
              <a:t>בבוט</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lgn="r" rtl="1">
              <a:lnSpc>
                <a:spcPct val="107000"/>
              </a:lnSpc>
              <a:spcAft>
                <a:spcPts val="800"/>
              </a:spcAft>
            </a:pPr>
            <a:r>
              <a:rPr lang="he-IL" sz="1800" kern="100" dirty="0">
                <a:effectLst/>
                <a:latin typeface="Aptos" panose="020B0004020202020204" pitchFamily="34" charset="0"/>
                <a:ea typeface="Aptos" panose="020B0004020202020204" pitchFamily="34" charset="0"/>
                <a:cs typeface="Arial" panose="020B0604020202020204" pitchFamily="34" charset="0"/>
              </a:rPr>
              <a:t>בצד שמאל, כאשר מוסיפים מידע מהרשת המודל מגיע למסקנה הנכונה </a:t>
            </a:r>
            <a:r>
              <a:rPr lang="he-IL" sz="1800" b="1" kern="100" dirty="0">
                <a:effectLst/>
                <a:latin typeface="Aptos" panose="020B0004020202020204" pitchFamily="34" charset="0"/>
                <a:ea typeface="Aptos" panose="020B0004020202020204" pitchFamily="34" charset="0"/>
                <a:cs typeface="Arial" panose="020B0604020202020204" pitchFamily="34" charset="0"/>
              </a:rPr>
              <a:t>שהציוץ אינו נכתב ע"י </a:t>
            </a:r>
            <a:r>
              <a:rPr lang="he-IL" sz="1800" b="1" kern="100" dirty="0" err="1">
                <a:effectLst/>
                <a:latin typeface="Aptos" panose="020B0004020202020204" pitchFamily="34" charset="0"/>
                <a:ea typeface="Aptos" panose="020B0004020202020204" pitchFamily="34" charset="0"/>
                <a:cs typeface="Arial" panose="020B0604020202020204" pitchFamily="34" charset="0"/>
              </a:rPr>
              <a:t>בוט</a:t>
            </a:r>
            <a:r>
              <a:rPr lang="en-US"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a:effectLst/>
                <a:latin typeface="Aptos" panose="020B0004020202020204" pitchFamily="34" charset="0"/>
                <a:ea typeface="Aptos" panose="020B0004020202020204" pitchFamily="34" charset="0"/>
                <a:cs typeface="Arial" panose="020B0604020202020204" pitchFamily="34" charset="0"/>
              </a:rPr>
              <a:t>ומציג הסבר מנומק יותר</a:t>
            </a:r>
            <a:r>
              <a:rPr lang="en-US" sz="1800" kern="100">
                <a:effectLst/>
                <a:latin typeface="Aptos" panose="020B0004020202020204" pitchFamily="34" charset="0"/>
                <a:ea typeface="Aptos" panose="020B0004020202020204" pitchFamily="34" charset="0"/>
                <a:cs typeface="Arial" panose="020B0604020202020204" pitchFamily="34" charset="0"/>
              </a:rPr>
              <a:t>.</a:t>
            </a:r>
          </a:p>
          <a:p>
            <a:endParaRPr lang="en-US" dirty="0"/>
          </a:p>
        </p:txBody>
      </p:sp>
      <p:sp>
        <p:nvSpPr>
          <p:cNvPr id="4" name="Slide Number Placeholder 3">
            <a:extLst>
              <a:ext uri="{FF2B5EF4-FFF2-40B4-BE49-F238E27FC236}">
                <a16:creationId xmlns:a16="http://schemas.microsoft.com/office/drawing/2014/main" id="{0C1F10D2-1271-FE4C-36E7-98DE3E6D9C54}"/>
              </a:ext>
            </a:extLst>
          </p:cNvPr>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7021451-1387-4CA6-816F-3879F97B5CBC}" type="slidenum">
              <a:rPr kumimoji="0" lang="en-US" sz="1200" b="0" i="0" u="none" strike="noStrike" kern="1200" cap="none" spc="0" normalizeH="0" baseline="0" noProof="0">
                <a:ln>
                  <a:noFill/>
                </a:ln>
                <a:solidFill>
                  <a:prstClr val="black"/>
                </a:solidFill>
                <a:effectLst/>
                <a:uLnTx/>
                <a:uFillTx/>
                <a:latin typeface="Aptos" panose="0211000402020202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03052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kern="100" dirty="0">
                <a:effectLst/>
                <a:latin typeface="Aptos" panose="020B0004020202020204" pitchFamily="34" charset="0"/>
                <a:ea typeface="Aptos" panose="020B0004020202020204" pitchFamily="34" charset="0"/>
                <a:cs typeface="Arial" panose="020B0604020202020204" pitchFamily="34" charset="0"/>
              </a:rPr>
              <a:t>אנחנו חיים בתקופה שבה הבחירות כבר לא מוכרעות רק בקלפי</a:t>
            </a:r>
            <a:r>
              <a:rPr lang="en-US" sz="1800" kern="100" dirty="0">
                <a:effectLst/>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לפעמים, מה שנראה כמו דעה אותנטית של הציבור ברשתות החברתיות, יכול להיות חלק מקמפיין השפעה זר</a:t>
            </a:r>
            <a:r>
              <a:rPr lang="en-US" sz="1800" kern="100" dirty="0">
                <a:effectLst/>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ראינו את זה בארה"ב, בבחירות 2016 </a:t>
            </a:r>
            <a:r>
              <a:rPr lang="he-IL" sz="1800" kern="100" dirty="0" err="1">
                <a:effectLst/>
                <a:latin typeface="Aptos" panose="020B0004020202020204" pitchFamily="34" charset="0"/>
                <a:ea typeface="Aptos" panose="020B0004020202020204" pitchFamily="34" charset="0"/>
                <a:cs typeface="Arial" panose="020B0604020202020204" pitchFamily="34" charset="0"/>
              </a:rPr>
              <a:t>שטראמפ</a:t>
            </a:r>
            <a:r>
              <a:rPr lang="he-IL" sz="1800" kern="100" dirty="0">
                <a:effectLst/>
                <a:latin typeface="Aptos" panose="020B0004020202020204" pitchFamily="34" charset="0"/>
                <a:ea typeface="Aptos" panose="020B0004020202020204" pitchFamily="34" charset="0"/>
                <a:cs typeface="Arial" panose="020B0604020202020204" pitchFamily="34" charset="0"/>
              </a:rPr>
              <a:t> נבחר.</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ואנחנו רואים את זה גם כאן בישראל.</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זה מעלה שאלות מדאיגות לגבי כמה המרחב הציבורי הדיגיטלי שלנו פגיע להונאה, מניפולציה והשפעה</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endParaRPr lang="he-IL" dirty="0"/>
          </a:p>
        </p:txBody>
      </p:sp>
      <p:sp>
        <p:nvSpPr>
          <p:cNvPr id="4" name="מציין מיקום של מספר שקופית 3"/>
          <p:cNvSpPr>
            <a:spLocks noGrp="1"/>
          </p:cNvSpPr>
          <p:nvPr>
            <p:ph type="sldNum" sz="quarter" idx="5"/>
          </p:nvPr>
        </p:nvSpPr>
        <p:spPr/>
        <p:txBody>
          <a:bodyPr/>
          <a:lstStyle/>
          <a:p>
            <a:fld id="{C5370494-9280-49A6-A44E-10D063E4071C}" type="slidenum">
              <a:rPr lang="he-IL" smtClean="0"/>
              <a:t>3</a:t>
            </a:fld>
            <a:endParaRPr lang="he-IL"/>
          </a:p>
        </p:txBody>
      </p:sp>
    </p:spTree>
    <p:extLst>
      <p:ext uri="{BB962C8B-B14F-4D97-AF65-F5344CB8AC3E}">
        <p14:creationId xmlns:p14="http://schemas.microsoft.com/office/powerpoint/2010/main" val="32608100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7B7EEC-9DB3-B822-DC94-DB3215B9B2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6D9BC9-6008-D052-FF6C-6BD6A59910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30B0F7-A83F-D092-86D7-D6CF21B5B0E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B3932CD-A62E-E40F-226C-7A21C9C69738}"/>
              </a:ext>
            </a:extLst>
          </p:cNvPr>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20410289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182EEE-8337-86F6-EB03-E465CEB495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E1DC36-7223-5F30-EDCF-C1255B2096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BCACE9-6FA0-0E1F-FCD7-F1A72CFCF8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2040597-D3EC-59E1-9FAA-1930FB072627}"/>
              </a:ext>
            </a:extLst>
          </p:cNvPr>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8513427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3C15B-2002-A361-106B-2C54DD9350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38BF0DC-8D23-363B-24D8-F5A62A5CEF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F902C3-940B-66EE-F258-135AFDAAB1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A6A450-52EF-1283-A32B-2C5E627452B6}"/>
              </a:ext>
            </a:extLst>
          </p:cNvPr>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2069808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הדוגמה הכי מפורסמת להתערבות זרה בבחירות היא סוכנות מחקר האינטרנט הרוסית</a:t>
            </a:r>
            <a:r>
              <a:rPr lang="en-US" sz="1800" kern="100" dirty="0">
                <a:effectLst/>
                <a:latin typeface="Aptos" panose="020B0004020202020204" pitchFamily="34" charset="0"/>
                <a:ea typeface="Aptos" panose="020B0004020202020204" pitchFamily="34" charset="0"/>
                <a:cs typeface="Arial" panose="020B0604020202020204" pitchFamily="34" charset="0"/>
              </a:rPr>
              <a:t> (IRA), </a:t>
            </a:r>
            <a:r>
              <a:rPr lang="he-IL" sz="1800" kern="100" dirty="0">
                <a:effectLst/>
                <a:latin typeface="Aptos" panose="020B0004020202020204" pitchFamily="34" charset="0"/>
                <a:ea typeface="Aptos" panose="020B0004020202020204" pitchFamily="34" charset="0"/>
                <a:cs typeface="Arial" panose="020B0604020202020204" pitchFamily="34" charset="0"/>
              </a:rPr>
              <a:t>גוף המקושר לקרמלין שפעל במהלך הבחירות לנשיאות ארה"ב ב-2016</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pPr algn="r" rtl="1">
              <a:lnSpc>
                <a:spcPct val="107000"/>
              </a:lnSpc>
              <a:spcAft>
                <a:spcPts val="800"/>
              </a:spcAft>
              <a:buNone/>
            </a:pPr>
            <a:r>
              <a:rPr lang="he-IL" sz="1800" kern="100" dirty="0">
                <a:effectLst/>
                <a:latin typeface="Aptos" panose="020B0004020202020204" pitchFamily="34" charset="0"/>
                <a:ea typeface="Aptos" panose="020B0004020202020204" pitchFamily="34" charset="0"/>
                <a:cs typeface="Arial" panose="020B0604020202020204" pitchFamily="34" charset="0"/>
              </a:rPr>
              <a:t>הממים שמופיעים כאן הם דוגמאות אמיתיות מתוך חשבונות המקושרים ל</a:t>
            </a:r>
            <a:r>
              <a:rPr lang="en-US" sz="1800" kern="100" dirty="0">
                <a:effectLst/>
                <a:latin typeface="Aptos" panose="020B0004020202020204" pitchFamily="34" charset="0"/>
                <a:ea typeface="Aptos" panose="020B0004020202020204" pitchFamily="34" charset="0"/>
                <a:cs typeface="Arial" panose="020B0604020202020204" pitchFamily="34" charset="0"/>
              </a:rPr>
              <a:t>-IRA.</a:t>
            </a:r>
          </a:p>
          <a:p>
            <a:pPr algn="r" rtl="1">
              <a:lnSpc>
                <a:spcPct val="107000"/>
              </a:lnSpc>
              <a:spcAft>
                <a:spcPts val="800"/>
              </a:spcAft>
            </a:pP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הקמפיין שלהם כלל אלפי חשבונות מזויפים—בוטים, טרולים ופרופילים בדויים—</a:t>
            </a:r>
            <a:r>
              <a:rPr lang="he-IL" sz="1800" kern="100" dirty="0" err="1">
                <a:effectLst/>
                <a:latin typeface="Aptos" panose="020B0004020202020204" pitchFamily="34" charset="0"/>
                <a:ea typeface="Aptos" panose="020B0004020202020204" pitchFamily="34" charset="0"/>
                <a:cs typeface="Arial" panose="020B0604020202020204" pitchFamily="34" charset="0"/>
              </a:rPr>
              <a:t>בטוויטר</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err="1">
                <a:effectLst/>
                <a:latin typeface="Aptos" panose="020B0004020202020204" pitchFamily="34" charset="0"/>
                <a:ea typeface="Aptos" panose="020B0004020202020204" pitchFamily="34" charset="0"/>
                <a:cs typeface="Arial" panose="020B0604020202020204" pitchFamily="34" charset="0"/>
              </a:rPr>
              <a:t>ובפייסבוק</a:t>
            </a:r>
            <a:r>
              <a:rPr lang="en-US" sz="1800" kern="100" dirty="0">
                <a:effectLst/>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הם לא תמכו רק בצד אחד — הם הפיצו תוכן מקטב , דיסאינפורמציה, ותוכן שמטרתו </a:t>
            </a:r>
            <a:r>
              <a:rPr lang="he-IL" sz="1800" kern="100" dirty="0" err="1">
                <a:effectLst/>
                <a:latin typeface="Aptos" panose="020B0004020202020204" pitchFamily="34" charset="0"/>
                <a:ea typeface="Aptos" panose="020B0004020202020204" pitchFamily="34" charset="0"/>
                <a:cs typeface="Arial" panose="020B0604020202020204" pitchFamily="34" charset="0"/>
              </a:rPr>
              <a:t>לדכא</a:t>
            </a:r>
            <a:r>
              <a:rPr lang="he-IL" sz="1800" kern="100" dirty="0">
                <a:effectLst/>
                <a:latin typeface="Aptos" panose="020B0004020202020204" pitchFamily="34" charset="0"/>
                <a:ea typeface="Aptos" panose="020B0004020202020204" pitchFamily="34" charset="0"/>
                <a:cs typeface="Arial" panose="020B0604020202020204" pitchFamily="34" charset="0"/>
              </a:rPr>
              <a:t> הצבעה</a:t>
            </a:r>
            <a:r>
              <a:rPr lang="en-US" sz="1800" kern="100" dirty="0">
                <a:effectLst/>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באופן עקבי הם קידמו את </a:t>
            </a:r>
            <a:r>
              <a:rPr lang="he-IL" sz="1800" kern="100" dirty="0" err="1">
                <a:effectLst/>
                <a:latin typeface="Aptos" panose="020B0004020202020204" pitchFamily="34" charset="0"/>
                <a:ea typeface="Aptos" panose="020B0004020202020204" pitchFamily="34" charset="0"/>
                <a:cs typeface="Arial" panose="020B0604020202020204" pitchFamily="34" charset="0"/>
              </a:rPr>
              <a:t>טראמפ</a:t>
            </a:r>
            <a:r>
              <a:rPr lang="he-IL" sz="1800" kern="100" dirty="0">
                <a:effectLst/>
                <a:latin typeface="Aptos" panose="020B0004020202020204" pitchFamily="34" charset="0"/>
                <a:ea typeface="Aptos" panose="020B0004020202020204" pitchFamily="34" charset="0"/>
                <a:cs typeface="Arial" panose="020B0604020202020204" pitchFamily="34" charset="0"/>
              </a:rPr>
              <a:t> ותקפו את קלינטון, ובחלק מהמקרים אף יצרו קבוצות מזויפות כדי לארגן הפגנות ומחאות בעולם האמיתי</a:t>
            </a:r>
            <a:r>
              <a:rPr lang="en-US" sz="1800" kern="100" dirty="0">
                <a:effectLst/>
                <a:latin typeface="Aptos" panose="020B0004020202020204" pitchFamily="34" charset="0"/>
                <a:ea typeface="Aptos" panose="020B0004020202020204" pitchFamily="34" charset="0"/>
                <a:cs typeface="Arial" panose="020B0604020202020204" pitchFamily="34" charset="0"/>
              </a:rPr>
              <a:t>.</a:t>
            </a:r>
          </a:p>
          <a:p>
            <a:endParaRPr lang="he-IL" dirty="0"/>
          </a:p>
        </p:txBody>
      </p:sp>
      <p:sp>
        <p:nvSpPr>
          <p:cNvPr id="4" name="מציין מיקום של מספר שקופית 3"/>
          <p:cNvSpPr>
            <a:spLocks noGrp="1"/>
          </p:cNvSpPr>
          <p:nvPr>
            <p:ph type="sldNum" sz="quarter" idx="5"/>
          </p:nvPr>
        </p:nvSpPr>
        <p:spPr/>
        <p:txBody>
          <a:bodyPr/>
          <a:lstStyle/>
          <a:p>
            <a:fld id="{C5370494-9280-49A6-A44E-10D063E4071C}" type="slidenum">
              <a:rPr lang="he-IL" smtClean="0"/>
              <a:t>4</a:t>
            </a:fld>
            <a:endParaRPr lang="he-IL"/>
          </a:p>
        </p:txBody>
      </p:sp>
    </p:spTree>
    <p:extLst>
      <p:ext uri="{BB962C8B-B14F-4D97-AF65-F5344CB8AC3E}">
        <p14:creationId xmlns:p14="http://schemas.microsoft.com/office/powerpoint/2010/main" val="4008953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sz="1800" kern="100" dirty="0">
                <a:effectLst/>
                <a:latin typeface="Aptos" panose="020B0004020202020204" pitchFamily="34" charset="0"/>
                <a:ea typeface="Aptos" panose="020B0004020202020204" pitchFamily="34" charset="0"/>
                <a:cs typeface="Arial" panose="020B0604020202020204" pitchFamily="34" charset="0"/>
              </a:rPr>
              <a:t>בהקשר הישראלי— גורמים איראניים הפעילו קמפיינים מתואמים שהופנו כלפי מצביעים ישראלים</a:t>
            </a:r>
            <a:r>
              <a:rPr lang="en-US" sz="1800" kern="100" dirty="0">
                <a:effectLst/>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הם יצרו חשבונות מזויפים דוברי עברית </a:t>
            </a:r>
            <a:r>
              <a:rPr lang="he-IL" sz="1800" kern="100" dirty="0" err="1">
                <a:effectLst/>
                <a:latin typeface="Aptos" panose="020B0004020202020204" pitchFamily="34" charset="0"/>
                <a:ea typeface="Aptos" panose="020B0004020202020204" pitchFamily="34" charset="0"/>
                <a:cs typeface="Arial" panose="020B0604020202020204" pitchFamily="34" charset="0"/>
              </a:rPr>
              <a:t>בטוויטר</a:t>
            </a:r>
            <a:r>
              <a:rPr lang="he-IL" sz="1800" kern="100" dirty="0">
                <a:effectLst/>
                <a:latin typeface="Aptos" panose="020B0004020202020204" pitchFamily="34" charset="0"/>
                <a:ea typeface="Aptos" panose="020B0004020202020204" pitchFamily="34" charset="0"/>
                <a:cs typeface="Arial" panose="020B0604020202020204" pitchFamily="34" charset="0"/>
              </a:rPr>
              <a:t> </a:t>
            </a:r>
            <a:r>
              <a:rPr lang="he-IL" sz="1800" kern="100" dirty="0" err="1">
                <a:effectLst/>
                <a:latin typeface="Aptos" panose="020B0004020202020204" pitchFamily="34" charset="0"/>
                <a:ea typeface="Aptos" panose="020B0004020202020204" pitchFamily="34" charset="0"/>
                <a:cs typeface="Arial" panose="020B0604020202020204" pitchFamily="34" charset="0"/>
              </a:rPr>
              <a:t>ובפייסבוק</a:t>
            </a:r>
            <a:r>
              <a:rPr lang="he-IL" sz="1800" kern="100" dirty="0">
                <a:effectLst/>
                <a:latin typeface="Aptos" panose="020B0004020202020204" pitchFamily="34" charset="0"/>
                <a:ea typeface="Aptos" panose="020B0004020202020204" pitchFamily="34" charset="0"/>
                <a:cs typeface="Arial" panose="020B0604020202020204" pitchFamily="34" charset="0"/>
              </a:rPr>
              <a:t>, שנראו ישראליים לכל דבר</a:t>
            </a:r>
            <a:r>
              <a:rPr lang="en-US" sz="1800" kern="100" dirty="0">
                <a:effectLst/>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הם הפיצו נרטיבים מקטבים כמו התנגדות לנתניהו, שחיתות, ו ״ישראל השנייה״</a:t>
            </a:r>
            <a:r>
              <a:rPr lang="en-US" sz="1800" kern="100" dirty="0">
                <a:effectLst/>
                <a:latin typeface="Aptos" panose="020B0004020202020204" pitchFamily="34" charset="0"/>
                <a:ea typeface="Aptos" panose="020B0004020202020204" pitchFamily="34" charset="0"/>
                <a:cs typeface="Arial" panose="020B0604020202020204" pitchFamily="34" charset="0"/>
              </a:rPr>
              <a:t>.</a:t>
            </a:r>
            <a:br>
              <a:rPr lang="en-US" sz="1800" kern="100" dirty="0">
                <a:effectLst/>
                <a:latin typeface="Aptos" panose="020B0004020202020204" pitchFamily="34" charset="0"/>
                <a:ea typeface="Aptos" panose="020B0004020202020204" pitchFamily="34" charset="0"/>
                <a:cs typeface="Arial" panose="020B0604020202020204" pitchFamily="34" charset="0"/>
              </a:rPr>
            </a:br>
            <a:r>
              <a:rPr lang="he-IL" sz="1800" kern="100" dirty="0">
                <a:effectLst/>
                <a:latin typeface="Aptos" panose="020B0004020202020204" pitchFamily="34" charset="0"/>
                <a:ea typeface="Aptos" panose="020B0004020202020204" pitchFamily="34" charset="0"/>
                <a:cs typeface="Arial" panose="020B0604020202020204" pitchFamily="34" charset="0"/>
              </a:rPr>
              <a:t>החשבונות האלה עבדו ברשתות מתואמות, כדי להעצים את </a:t>
            </a:r>
            <a:r>
              <a:rPr lang="he-IL" sz="1800" kern="100" dirty="0" err="1">
                <a:effectLst/>
                <a:latin typeface="Aptos" panose="020B0004020202020204" pitchFamily="34" charset="0"/>
                <a:ea typeface="Aptos" panose="020B0004020202020204" pitchFamily="34" charset="0"/>
                <a:cs typeface="Arial" panose="020B0604020202020204" pitchFamily="34" charset="0"/>
              </a:rPr>
              <a:t>הויראליות</a:t>
            </a:r>
            <a:r>
              <a:rPr lang="he-IL" sz="1800" kern="100" dirty="0">
                <a:effectLst/>
                <a:latin typeface="Aptos" panose="020B0004020202020204" pitchFamily="34" charset="0"/>
                <a:ea typeface="Aptos" panose="020B0004020202020204" pitchFamily="34" charset="0"/>
                <a:cs typeface="Arial" panose="020B0604020202020204" pitchFamily="34" charset="0"/>
              </a:rPr>
              <a:t> של המסרים שלהם ולקדם מטרות זרות.</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endParaRPr lang="he-IL" dirty="0"/>
          </a:p>
        </p:txBody>
      </p:sp>
      <p:sp>
        <p:nvSpPr>
          <p:cNvPr id="4" name="מציין מיקום של מספר שקופית 3"/>
          <p:cNvSpPr>
            <a:spLocks noGrp="1"/>
          </p:cNvSpPr>
          <p:nvPr>
            <p:ph type="sldNum" sz="quarter" idx="5"/>
          </p:nvPr>
        </p:nvSpPr>
        <p:spPr/>
        <p:txBody>
          <a:bodyPr/>
          <a:lstStyle/>
          <a:p>
            <a:fld id="{C5370494-9280-49A6-A44E-10D063E4071C}" type="slidenum">
              <a:rPr lang="he-IL" smtClean="0"/>
              <a:t>5</a:t>
            </a:fld>
            <a:endParaRPr lang="he-IL"/>
          </a:p>
        </p:txBody>
      </p:sp>
    </p:spTree>
    <p:extLst>
      <p:ext uri="{BB962C8B-B14F-4D97-AF65-F5344CB8AC3E}">
        <p14:creationId xmlns:p14="http://schemas.microsoft.com/office/powerpoint/2010/main" val="86794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en-GB" sz="1200" b="0" i="0" kern="1200" dirty="0">
                <a:solidFill>
                  <a:schemeClr val="tx1"/>
                </a:solidFill>
                <a:effectLst/>
                <a:latin typeface="+mn-lt"/>
                <a:ea typeface="+mn-ea"/>
                <a:cs typeface="+mn-cs"/>
              </a:rPr>
              <a:t>It's often called the </a:t>
            </a:r>
            <a:r>
              <a:rPr lang="en-GB" sz="1200" b="1" i="0" kern="1200" dirty="0">
                <a:solidFill>
                  <a:schemeClr val="tx1"/>
                </a:solidFill>
                <a:effectLst/>
                <a:latin typeface="+mn-lt"/>
                <a:ea typeface="+mn-ea"/>
                <a:cs typeface="+mn-cs"/>
              </a:rPr>
              <a:t>GitHub of Machine Learning</a:t>
            </a:r>
            <a:r>
              <a:rPr lang="en-GB" sz="1200" b="0" i="0" kern="1200" dirty="0">
                <a:solidFill>
                  <a:schemeClr val="tx1"/>
                </a:solidFill>
                <a:effectLst/>
                <a:latin typeface="+mn-lt"/>
                <a:ea typeface="+mn-ea"/>
                <a:cs typeface="+mn-cs"/>
              </a:rPr>
              <a:t> because it promotes open-source AI/ML</a:t>
            </a:r>
            <a:endParaRPr lang="LID4096" dirty="0"/>
          </a:p>
        </p:txBody>
      </p:sp>
      <p:sp>
        <p:nvSpPr>
          <p:cNvPr id="4" name="Slide Number Placeholder 3"/>
          <p:cNvSpPr>
            <a:spLocks noGrp="1"/>
          </p:cNvSpPr>
          <p:nvPr>
            <p:ph type="sldNum" sz="quarter" idx="5"/>
          </p:nvPr>
        </p:nvSpPr>
        <p:spPr/>
        <p:txBody>
          <a:bodyPr/>
          <a:lstStyle/>
          <a:p>
            <a:fld id="{C5370494-9280-49A6-A44E-10D063E4071C}" type="slidenum">
              <a:rPr lang="he-IL" smtClean="0"/>
              <a:t>7</a:t>
            </a:fld>
            <a:endParaRPr lang="he-IL"/>
          </a:p>
        </p:txBody>
      </p:sp>
    </p:spTree>
    <p:extLst>
      <p:ext uri="{BB962C8B-B14F-4D97-AF65-F5344CB8AC3E}">
        <p14:creationId xmlns:p14="http://schemas.microsoft.com/office/powerpoint/2010/main" val="3012302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65FDC-7DAB-AA33-227F-D2228DF345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0FE1D5-E9B5-9435-98EA-235FDDF0EE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0A797-08DD-5206-42D4-AF10C2985CB3}"/>
              </a:ext>
            </a:extLst>
          </p:cNvPr>
          <p:cNvSpPr>
            <a:spLocks noGrp="1"/>
          </p:cNvSpPr>
          <p:nvPr>
            <p:ph type="body" idx="1"/>
          </p:nvPr>
        </p:nvSpPr>
        <p:spPr/>
        <p:txBody>
          <a:bodyPr/>
          <a:lstStyle/>
          <a:p>
            <a:pPr algn="l" rtl="0"/>
            <a:endParaRPr lang="LID4096" dirty="0"/>
          </a:p>
        </p:txBody>
      </p:sp>
      <p:sp>
        <p:nvSpPr>
          <p:cNvPr id="4" name="Slide Number Placeholder 3">
            <a:extLst>
              <a:ext uri="{FF2B5EF4-FFF2-40B4-BE49-F238E27FC236}">
                <a16:creationId xmlns:a16="http://schemas.microsoft.com/office/drawing/2014/main" id="{8414B647-AFE3-6564-7758-06155B6D6E61}"/>
              </a:ext>
            </a:extLst>
          </p:cNvPr>
          <p:cNvSpPr>
            <a:spLocks noGrp="1"/>
          </p:cNvSpPr>
          <p:nvPr>
            <p:ph type="sldNum" sz="quarter" idx="5"/>
          </p:nvPr>
        </p:nvSpPr>
        <p:spPr/>
        <p:txBody>
          <a:bodyPr/>
          <a:lstStyle/>
          <a:p>
            <a:fld id="{C5370494-9280-49A6-A44E-10D063E4071C}" type="slidenum">
              <a:rPr lang="he-IL" smtClean="0"/>
              <a:t>8</a:t>
            </a:fld>
            <a:endParaRPr lang="he-IL"/>
          </a:p>
        </p:txBody>
      </p:sp>
    </p:spTree>
    <p:extLst>
      <p:ext uri="{BB962C8B-B14F-4D97-AF65-F5344CB8AC3E}">
        <p14:creationId xmlns:p14="http://schemas.microsoft.com/office/powerpoint/2010/main" val="20485659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B9E7F-FE6A-D35C-4D35-1041ACD75A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AE4713-9739-921A-5709-2D7B1A0117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9589AEB-FD1D-B8A8-845A-54BE360B9B9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9A1F30D-BA53-C89C-2780-6C2B2331710C}"/>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7712088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015B0-C109-28A9-4725-166EAE31E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761C69-47AC-936A-3C4F-EDC955AEA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E843E4-F9E5-7620-8F42-C9415B9A77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A2F19D-4F03-9FA9-FF5C-5590144D7EED}"/>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4500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8288000" cy="10287000"/>
          </a:xfrm>
          <a:prstGeom prst="rect">
            <a:avLst/>
          </a:prstGeom>
        </p:spPr>
      </p:pic>
      <p:sp>
        <p:nvSpPr>
          <p:cNvPr id="3" name="Shape 0"/>
          <p:cNvSpPr/>
          <p:nvPr/>
        </p:nvSpPr>
        <p:spPr>
          <a:xfrm>
            <a:off x="0" y="0"/>
            <a:ext cx="18288000" cy="102870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0855433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8288000" cy="10287000"/>
          </a:xfrm>
          <a:prstGeom prst="rect">
            <a:avLst/>
          </a:prstGeom>
        </p:spPr>
      </p:pic>
      <p:sp>
        <p:nvSpPr>
          <p:cNvPr id="3" name="Shape 0"/>
          <p:cNvSpPr/>
          <p:nvPr/>
        </p:nvSpPr>
        <p:spPr>
          <a:xfrm>
            <a:off x="0" y="0"/>
            <a:ext cx="18288000" cy="102870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4667467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220464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453900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4024479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706489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8554434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299316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283394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1520139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55525439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33104705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302349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8288000" cy="10287000"/>
          </a:xfrm>
          <a:prstGeom prst="rect">
            <a:avLst/>
          </a:prstGeom>
        </p:spPr>
      </p:pic>
      <p:sp>
        <p:nvSpPr>
          <p:cNvPr id="3" name="Shape 0"/>
          <p:cNvSpPr/>
          <p:nvPr/>
        </p:nvSpPr>
        <p:spPr>
          <a:xfrm>
            <a:off x="0" y="0"/>
            <a:ext cx="18288000" cy="102870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182974084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8288000" cy="10287000"/>
          </a:xfrm>
          <a:prstGeom prst="rect">
            <a:avLst/>
          </a:prstGeom>
        </p:spPr>
      </p:pic>
      <p:sp>
        <p:nvSpPr>
          <p:cNvPr id="3" name="Shape 0"/>
          <p:cNvSpPr/>
          <p:nvPr/>
        </p:nvSpPr>
        <p:spPr>
          <a:xfrm>
            <a:off x="0" y="0"/>
            <a:ext cx="18288000" cy="10287000"/>
          </a:xfrm>
          <a:prstGeom prst="rect">
            <a:avLst/>
          </a:prstGeom>
          <a:solidFill>
            <a:srgbClr val="2A2A2D">
              <a:alpha val="95000"/>
            </a:srgbClr>
          </a:solidFill>
          <a:ln/>
        </p:spPr>
      </p:sp>
      <p:pic>
        <p:nvPicPr>
          <p:cNvPr id="4" name="Image 1" descr="preencoded.png">
            <a:hlinkClick r:id="rId3"/>
          </p:cNvPr>
          <p:cNvPicPr>
            <a:picLocks noChangeAspect="1"/>
          </p:cNvPicPr>
          <p:nvPr/>
        </p:nvPicPr>
        <p:blipFill>
          <a:blip r:embed="rId4"/>
          <a:stretch>
            <a:fillRect/>
          </a:stretch>
        </p:blipFill>
        <p:spPr>
          <a:xfrm>
            <a:off x="16049020" y="9686925"/>
            <a:ext cx="2153256" cy="514350"/>
          </a:xfrm>
          <a:prstGeom prst="rect">
            <a:avLst/>
          </a:prstGeom>
        </p:spPr>
      </p:pic>
    </p:spTree>
    <p:extLst>
      <p:ext uri="{BB962C8B-B14F-4D97-AF65-F5344CB8AC3E}">
        <p14:creationId xmlns:p14="http://schemas.microsoft.com/office/powerpoint/2010/main" val="4763483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B2B2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417142630"/>
      </p:ext>
    </p:extLst>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32.jpe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31.png"/><Relationship Id="rId5" Type="http://schemas.openxmlformats.org/officeDocument/2006/relationships/image" Target="../media/image30.jpe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7.xml"/><Relationship Id="rId5" Type="http://schemas.microsoft.com/office/2007/relationships/hdphoto" Target="../media/hdphoto2.wdp"/><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36.png"/><Relationship Id="rId4" Type="http://schemas.microsoft.com/office/2007/relationships/hdphoto" Target="../media/hdphoto3.wdp"/></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microsoft.com/office/2007/relationships/hdphoto" Target="../media/hdphoto4.wdp"/></Relationships>
</file>

<file path=ppt/slides/_rels/slide2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20.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50.png"/><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26.xml"/><Relationship Id="rId5" Type="http://schemas.openxmlformats.org/officeDocument/2006/relationships/image" Target="../media/image51.png"/><Relationship Id="rId4" Type="http://schemas.microsoft.com/office/2007/relationships/hdphoto" Target="../media/hdphoto3.wdp"/></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5.xml"/><Relationship Id="rId4" Type="http://schemas.microsoft.com/office/2007/relationships/hdphoto" Target="../media/hdphoto1.wdp"/></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4.png"/><Relationship Id="rId2" Type="http://schemas.openxmlformats.org/officeDocument/2006/relationships/notesSlide" Target="../notesSlides/notesSlide27.xml"/><Relationship Id="rId1" Type="http://schemas.openxmlformats.org/officeDocument/2006/relationships/slideLayout" Target="../slideLayouts/slideLayout25.xml"/><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5.xml"/><Relationship Id="rId4" Type="http://schemas.microsoft.com/office/2007/relationships/hdphoto" Target="../media/hdphoto1.wdp"/></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5.xml"/><Relationship Id="rId6" Type="http://schemas.openxmlformats.org/officeDocument/2006/relationships/image" Target="../media/image53.png"/><Relationship Id="rId5" Type="http://schemas.openxmlformats.org/officeDocument/2006/relationships/image" Target="../media/image52.png"/><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microsoft.com/office/2007/relationships/hdphoto" Target="../media/hdphoto7.wdp"/></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microsoft.com/office/2007/relationships/hdphoto" Target="../media/hdphoto7.wdp"/></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7.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jpe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s://colab.research.google.com/drive/1l25w1LULKNzfjMG57ZSdNqMPVmS5lwdA#scrollTo=6b21c190&amp;uniqifier=1"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3"/>
          <p:cNvSpPr txBox="1"/>
          <p:nvPr/>
        </p:nvSpPr>
        <p:spPr>
          <a:xfrm>
            <a:off x="1028700" y="5421802"/>
            <a:ext cx="16878300" cy="1231106"/>
          </a:xfrm>
          <a:prstGeom prst="rect">
            <a:avLst/>
          </a:prstGeom>
        </p:spPr>
        <p:txBody>
          <a:bodyPr wrap="square" lIns="0" tIns="0" rIns="0" bIns="0" rtlCol="0" anchor="t">
            <a:spAutoFit/>
          </a:bodyPr>
          <a:lstStyle/>
          <a:p>
            <a:pPr algn="l">
              <a:lnSpc>
                <a:spcPts val="9600"/>
              </a:lnSpc>
            </a:pPr>
            <a:r>
              <a:rPr lang="en-US" sz="8000" dirty="0" err="1">
                <a:solidFill>
                  <a:srgbClr val="FFFFFF"/>
                </a:solidFill>
                <a:latin typeface="Glacial Indifference"/>
                <a:ea typeface="Glacial Indifference"/>
                <a:cs typeface="Glacial Indifference"/>
                <a:sym typeface="Glacial Indifference"/>
              </a:rPr>
              <a:t>BotNetSense</a:t>
            </a:r>
            <a:endParaRPr lang="en-US" sz="8000" dirty="0">
              <a:solidFill>
                <a:srgbClr val="FFFFFF"/>
              </a:solidFill>
              <a:latin typeface="Glacial Indifference"/>
              <a:ea typeface="Glacial Indifference"/>
              <a:cs typeface="Glacial Indifference"/>
              <a:sym typeface="Glacial Indifference"/>
            </a:endParaRPr>
          </a:p>
        </p:txBody>
      </p:sp>
      <p:sp>
        <p:nvSpPr>
          <p:cNvPr id="23" name="TextBox 13">
            <a:extLst>
              <a:ext uri="{FF2B5EF4-FFF2-40B4-BE49-F238E27FC236}">
                <a16:creationId xmlns:a16="http://schemas.microsoft.com/office/drawing/2014/main" id="{614B94BC-2BE7-FFCA-ECAE-3074ED058B27}"/>
              </a:ext>
            </a:extLst>
          </p:cNvPr>
          <p:cNvSpPr txBox="1"/>
          <p:nvPr/>
        </p:nvSpPr>
        <p:spPr>
          <a:xfrm>
            <a:off x="1028700" y="6855411"/>
            <a:ext cx="16344900" cy="1661993"/>
          </a:xfrm>
          <a:prstGeom prst="rect">
            <a:avLst/>
          </a:prstGeom>
        </p:spPr>
        <p:txBody>
          <a:bodyPr wrap="square" lIns="0" tIns="0" rIns="0" bIns="0" rtlCol="0" anchor="t">
            <a:spAutoFit/>
          </a:bodyPr>
          <a:lstStyle/>
          <a:p>
            <a:pPr algn="l"/>
            <a:r>
              <a:rPr lang="en-US" sz="5400" dirty="0">
                <a:solidFill>
                  <a:srgbClr val="FFFFFF"/>
                </a:solidFill>
                <a:latin typeface="Glacial Indifference"/>
                <a:ea typeface="Glacial Indifference"/>
                <a:cs typeface="Glacial Indifference"/>
                <a:sym typeface="Glacial Indifference"/>
              </a:rPr>
              <a:t>Detecting Bots in Elections with Large Language Models and Network Analysis</a:t>
            </a:r>
          </a:p>
        </p:txBody>
      </p:sp>
      <p:grpSp>
        <p:nvGrpSpPr>
          <p:cNvPr id="28" name="קבוצה 27">
            <a:extLst>
              <a:ext uri="{FF2B5EF4-FFF2-40B4-BE49-F238E27FC236}">
                <a16:creationId xmlns:a16="http://schemas.microsoft.com/office/drawing/2014/main" id="{4C95A240-3DAC-35EC-8916-49A5CFDED8F2}"/>
              </a:ext>
            </a:extLst>
          </p:cNvPr>
          <p:cNvGrpSpPr/>
          <p:nvPr/>
        </p:nvGrpSpPr>
        <p:grpSpPr>
          <a:xfrm>
            <a:off x="-1600200" y="983145"/>
            <a:ext cx="21769611" cy="3237291"/>
            <a:chOff x="-1676400" y="1028700"/>
            <a:chExt cx="21769611" cy="3237291"/>
          </a:xfrm>
        </p:grpSpPr>
        <p:sp>
          <p:nvSpPr>
            <p:cNvPr id="5" name="Freeform 5"/>
            <p:cNvSpPr/>
            <p:nvPr/>
          </p:nvSpPr>
          <p:spPr>
            <a:xfrm>
              <a:off x="9442992" y="1028700"/>
              <a:ext cx="3237291" cy="3237291"/>
            </a:xfrm>
            <a:custGeom>
              <a:avLst/>
              <a:gdLst/>
              <a:ahLst/>
              <a:cxnLst/>
              <a:rect l="l" t="t" r="r" b="b"/>
              <a:pathLst>
                <a:path w="4316388" h="4316388">
                  <a:moveTo>
                    <a:pt x="0" y="0"/>
                  </a:moveTo>
                  <a:lnTo>
                    <a:pt x="4316388" y="0"/>
                  </a:lnTo>
                  <a:lnTo>
                    <a:pt x="4316388" y="4316388"/>
                  </a:lnTo>
                  <a:lnTo>
                    <a:pt x="0" y="4316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16" name="Freeform 5">
              <a:extLst>
                <a:ext uri="{FF2B5EF4-FFF2-40B4-BE49-F238E27FC236}">
                  <a16:creationId xmlns:a16="http://schemas.microsoft.com/office/drawing/2014/main" id="{DE5C0080-E26A-9A95-627E-CC82997FBBCA}"/>
                </a:ext>
              </a:extLst>
            </p:cNvPr>
            <p:cNvSpPr/>
            <p:nvPr/>
          </p:nvSpPr>
          <p:spPr>
            <a:xfrm>
              <a:off x="5736528" y="1028700"/>
              <a:ext cx="3237291" cy="3237291"/>
            </a:xfrm>
            <a:custGeom>
              <a:avLst/>
              <a:gdLst/>
              <a:ahLst/>
              <a:cxnLst/>
              <a:rect l="l" t="t" r="r" b="b"/>
              <a:pathLst>
                <a:path w="4316388" h="4316388">
                  <a:moveTo>
                    <a:pt x="0" y="0"/>
                  </a:moveTo>
                  <a:lnTo>
                    <a:pt x="4316388" y="0"/>
                  </a:lnTo>
                  <a:lnTo>
                    <a:pt x="4316388" y="4316388"/>
                  </a:lnTo>
                  <a:lnTo>
                    <a:pt x="0" y="4316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sp>
          <p:nvSpPr>
            <p:cNvPr id="18" name="Freeform 5">
              <a:extLst>
                <a:ext uri="{FF2B5EF4-FFF2-40B4-BE49-F238E27FC236}">
                  <a16:creationId xmlns:a16="http://schemas.microsoft.com/office/drawing/2014/main" id="{FCA9D1DE-9EF1-FD1E-46CE-4384D5B91AC3}"/>
                </a:ext>
              </a:extLst>
            </p:cNvPr>
            <p:cNvSpPr/>
            <p:nvPr/>
          </p:nvSpPr>
          <p:spPr>
            <a:xfrm>
              <a:off x="-1676400" y="1028700"/>
              <a:ext cx="3237291" cy="3237291"/>
            </a:xfrm>
            <a:custGeom>
              <a:avLst/>
              <a:gdLst/>
              <a:ahLst/>
              <a:cxnLst/>
              <a:rect l="l" t="t" r="r" b="b"/>
              <a:pathLst>
                <a:path w="4316388" h="4316388">
                  <a:moveTo>
                    <a:pt x="0" y="0"/>
                  </a:moveTo>
                  <a:lnTo>
                    <a:pt x="4316388" y="0"/>
                  </a:lnTo>
                  <a:lnTo>
                    <a:pt x="4316388" y="4316388"/>
                  </a:lnTo>
                  <a:lnTo>
                    <a:pt x="0" y="4316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dirty="0"/>
            </a:p>
          </p:txBody>
        </p:sp>
        <p:sp>
          <p:nvSpPr>
            <p:cNvPr id="20" name="Freeform 5">
              <a:extLst>
                <a:ext uri="{FF2B5EF4-FFF2-40B4-BE49-F238E27FC236}">
                  <a16:creationId xmlns:a16="http://schemas.microsoft.com/office/drawing/2014/main" id="{5D59A46D-C13C-187A-1602-55F8F3A73070}"/>
                </a:ext>
              </a:extLst>
            </p:cNvPr>
            <p:cNvSpPr/>
            <p:nvPr/>
          </p:nvSpPr>
          <p:spPr>
            <a:xfrm>
              <a:off x="16855920" y="1028700"/>
              <a:ext cx="3237291" cy="3237291"/>
            </a:xfrm>
            <a:custGeom>
              <a:avLst/>
              <a:gdLst/>
              <a:ahLst/>
              <a:cxnLst/>
              <a:rect l="l" t="t" r="r" b="b"/>
              <a:pathLst>
                <a:path w="4316388" h="4316388">
                  <a:moveTo>
                    <a:pt x="0" y="0"/>
                  </a:moveTo>
                  <a:lnTo>
                    <a:pt x="4316388" y="0"/>
                  </a:lnTo>
                  <a:lnTo>
                    <a:pt x="4316388" y="4316388"/>
                  </a:lnTo>
                  <a:lnTo>
                    <a:pt x="0" y="4316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grpSp>
          <p:nvGrpSpPr>
            <p:cNvPr id="27" name="קבוצה 26">
              <a:extLst>
                <a:ext uri="{FF2B5EF4-FFF2-40B4-BE49-F238E27FC236}">
                  <a16:creationId xmlns:a16="http://schemas.microsoft.com/office/drawing/2014/main" id="{249E243C-0A6A-9F32-5E02-1FF1857126B0}"/>
                </a:ext>
              </a:extLst>
            </p:cNvPr>
            <p:cNvGrpSpPr/>
            <p:nvPr/>
          </p:nvGrpSpPr>
          <p:grpSpPr>
            <a:xfrm>
              <a:off x="13149456" y="1028700"/>
              <a:ext cx="3237291" cy="3237291"/>
              <a:chOff x="13149456" y="1028700"/>
              <a:chExt cx="3237291" cy="3237291"/>
            </a:xfrm>
          </p:grpSpPr>
          <p:pic>
            <p:nvPicPr>
              <p:cNvPr id="1026" name="Picture 2" descr="Flag of Iran | History, Meaning &amp; Symbolism | Britannica">
                <a:extLst>
                  <a:ext uri="{FF2B5EF4-FFF2-40B4-BE49-F238E27FC236}">
                    <a16:creationId xmlns:a16="http://schemas.microsoft.com/office/drawing/2014/main" id="{ED5C7C79-9907-51B8-C7CE-F630D0FE75A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375607" y="1706167"/>
                <a:ext cx="2911308" cy="2133442"/>
              </a:xfrm>
              <a:prstGeom prst="hexagon">
                <a:avLst/>
              </a:prstGeom>
              <a:noFill/>
              <a:extLst>
                <a:ext uri="{909E8E84-426E-40DD-AFC4-6F175D3DCCD1}">
                  <a14:hiddenFill xmlns:a14="http://schemas.microsoft.com/office/drawing/2010/main">
                    <a:solidFill>
                      <a:srgbClr val="FFFFFF"/>
                    </a:solidFill>
                  </a14:hiddenFill>
                </a:ext>
              </a:extLst>
            </p:spPr>
          </p:pic>
          <p:sp>
            <p:nvSpPr>
              <p:cNvPr id="21" name="Freeform 5">
                <a:extLst>
                  <a:ext uri="{FF2B5EF4-FFF2-40B4-BE49-F238E27FC236}">
                    <a16:creationId xmlns:a16="http://schemas.microsoft.com/office/drawing/2014/main" id="{938966EC-B2C0-4089-BA5C-38C842BF0B0B}"/>
                  </a:ext>
                </a:extLst>
              </p:cNvPr>
              <p:cNvSpPr/>
              <p:nvPr/>
            </p:nvSpPr>
            <p:spPr>
              <a:xfrm>
                <a:off x="13149456" y="1028700"/>
                <a:ext cx="3237291" cy="3237291"/>
              </a:xfrm>
              <a:custGeom>
                <a:avLst/>
                <a:gdLst/>
                <a:ahLst/>
                <a:cxnLst/>
                <a:rect l="l" t="t" r="r" b="b"/>
                <a:pathLst>
                  <a:path w="4316388" h="4316388">
                    <a:moveTo>
                      <a:pt x="0" y="0"/>
                    </a:moveTo>
                    <a:lnTo>
                      <a:pt x="4316388" y="0"/>
                    </a:lnTo>
                    <a:lnTo>
                      <a:pt x="4316388" y="4316388"/>
                    </a:lnTo>
                    <a:lnTo>
                      <a:pt x="0" y="4316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ln>
                    <a:solidFill>
                      <a:sysClr val="windowText" lastClr="000000"/>
                    </a:solidFill>
                  </a:ln>
                </a:endParaRPr>
              </a:p>
            </p:txBody>
          </p:sp>
        </p:grpSp>
        <p:grpSp>
          <p:nvGrpSpPr>
            <p:cNvPr id="24" name="קבוצה 23">
              <a:extLst>
                <a:ext uri="{FF2B5EF4-FFF2-40B4-BE49-F238E27FC236}">
                  <a16:creationId xmlns:a16="http://schemas.microsoft.com/office/drawing/2014/main" id="{6F6B45D0-4CB4-D6EF-8804-45061CC9DDB8}"/>
                </a:ext>
              </a:extLst>
            </p:cNvPr>
            <p:cNvGrpSpPr/>
            <p:nvPr/>
          </p:nvGrpSpPr>
          <p:grpSpPr>
            <a:xfrm>
              <a:off x="2030064" y="1028700"/>
              <a:ext cx="3237291" cy="3237291"/>
              <a:chOff x="2030064" y="1028700"/>
              <a:chExt cx="3237291" cy="3237291"/>
            </a:xfrm>
          </p:grpSpPr>
          <p:pic>
            <p:nvPicPr>
              <p:cNvPr id="1028" name="Picture 4" descr="Israel - Wikipedia">
                <a:extLst>
                  <a:ext uri="{FF2B5EF4-FFF2-40B4-BE49-F238E27FC236}">
                    <a16:creationId xmlns:a16="http://schemas.microsoft.com/office/drawing/2014/main" id="{16DC4830-4752-E020-A26E-0FC23E09BC5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367243" y="1638300"/>
                <a:ext cx="2900110" cy="2209800"/>
              </a:xfrm>
              <a:prstGeom prst="hexagon">
                <a:avLst/>
              </a:prstGeom>
              <a:noFill/>
              <a:extLst>
                <a:ext uri="{909E8E84-426E-40DD-AFC4-6F175D3DCCD1}">
                  <a14:hiddenFill xmlns:a14="http://schemas.microsoft.com/office/drawing/2010/main">
                    <a:solidFill>
                      <a:srgbClr val="FFFFFF"/>
                    </a:solidFill>
                  </a14:hiddenFill>
                </a:ext>
              </a:extLst>
            </p:spPr>
          </p:pic>
          <p:sp>
            <p:nvSpPr>
              <p:cNvPr id="17" name="Freeform 5">
                <a:extLst>
                  <a:ext uri="{FF2B5EF4-FFF2-40B4-BE49-F238E27FC236}">
                    <a16:creationId xmlns:a16="http://schemas.microsoft.com/office/drawing/2014/main" id="{55ED231D-7C8A-E09E-7673-EE3E2B9FC7F9}"/>
                  </a:ext>
                </a:extLst>
              </p:cNvPr>
              <p:cNvSpPr/>
              <p:nvPr/>
            </p:nvSpPr>
            <p:spPr>
              <a:xfrm>
                <a:off x="2030064" y="1028700"/>
                <a:ext cx="3237291" cy="3237291"/>
              </a:xfrm>
              <a:custGeom>
                <a:avLst/>
                <a:gdLst/>
                <a:ahLst/>
                <a:cxnLst/>
                <a:rect l="l" t="t" r="r" b="b"/>
                <a:pathLst>
                  <a:path w="4316388" h="4316388">
                    <a:moveTo>
                      <a:pt x="0" y="0"/>
                    </a:moveTo>
                    <a:lnTo>
                      <a:pt x="4316388" y="0"/>
                    </a:lnTo>
                    <a:lnTo>
                      <a:pt x="4316388" y="4316388"/>
                    </a:lnTo>
                    <a:lnTo>
                      <a:pt x="0" y="43163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he-IL"/>
              </a:p>
            </p:txBody>
          </p:sp>
        </p:grpSp>
      </p:grpSp>
      <p:sp>
        <p:nvSpPr>
          <p:cNvPr id="26" name="TextBox 13">
            <a:extLst>
              <a:ext uri="{FF2B5EF4-FFF2-40B4-BE49-F238E27FC236}">
                <a16:creationId xmlns:a16="http://schemas.microsoft.com/office/drawing/2014/main" id="{81CAE2E9-2066-37AA-DF4F-A480E1E5F781}"/>
              </a:ext>
            </a:extLst>
          </p:cNvPr>
          <p:cNvSpPr txBox="1"/>
          <p:nvPr/>
        </p:nvSpPr>
        <p:spPr>
          <a:xfrm>
            <a:off x="14761678" y="8343900"/>
            <a:ext cx="3402537" cy="1477328"/>
          </a:xfrm>
          <a:prstGeom prst="rect">
            <a:avLst/>
          </a:prstGeom>
        </p:spPr>
        <p:txBody>
          <a:bodyPr wrap="square" lIns="0" tIns="0" rIns="0" bIns="0" rtlCol="0" anchor="t">
            <a:spAutoFit/>
          </a:bodyPr>
          <a:lstStyle/>
          <a:p>
            <a:pPr algn="l"/>
            <a:r>
              <a:rPr lang="en-US" sz="3200" b="1" dirty="0">
                <a:solidFill>
                  <a:schemeClr val="bg2">
                    <a:lumMod val="90000"/>
                  </a:schemeClr>
                </a:solidFill>
                <a:latin typeface="Georgia Pro Semibold" panose="02040702050405020303" pitchFamily="18" charset="0"/>
                <a:ea typeface="Glacial Indifference"/>
                <a:cs typeface="Glacial Indifference"/>
                <a:sym typeface="Glacial Indifference"/>
              </a:rPr>
              <a:t>Orel Jaraian </a:t>
            </a:r>
          </a:p>
          <a:p>
            <a:pPr algn="l"/>
            <a:r>
              <a:rPr lang="en-US" sz="3200" b="1" dirty="0">
                <a:solidFill>
                  <a:schemeClr val="bg2">
                    <a:lumMod val="90000"/>
                  </a:schemeClr>
                </a:solidFill>
                <a:latin typeface="Georgia Pro Semibold" panose="02040702050405020303" pitchFamily="18" charset="0"/>
                <a:ea typeface="Glacial Indifference"/>
                <a:cs typeface="Glacial Indifference"/>
                <a:sym typeface="Glacial Indifference"/>
              </a:rPr>
              <a:t>Coral Yagud </a:t>
            </a:r>
          </a:p>
          <a:p>
            <a:pPr algn="l"/>
            <a:r>
              <a:rPr lang="en-US" sz="3200" b="1" dirty="0">
                <a:solidFill>
                  <a:schemeClr val="bg2">
                    <a:lumMod val="90000"/>
                  </a:schemeClr>
                </a:solidFill>
                <a:latin typeface="Georgia Pro Semibold" panose="02040702050405020303" pitchFamily="18" charset="0"/>
                <a:ea typeface="Glacial Indifference"/>
                <a:cs typeface="Glacial Indifference"/>
                <a:sym typeface="Glacial Indifference"/>
              </a:rPr>
              <a:t>Lior Biton</a:t>
            </a:r>
          </a:p>
        </p:txBody>
      </p:sp>
      <p:sp>
        <p:nvSpPr>
          <p:cNvPr id="2" name="TextBox 13">
            <a:extLst>
              <a:ext uri="{FF2B5EF4-FFF2-40B4-BE49-F238E27FC236}">
                <a16:creationId xmlns:a16="http://schemas.microsoft.com/office/drawing/2014/main" id="{0BE1F009-DF2F-CC04-6BAB-030E2F9123F5}"/>
              </a:ext>
            </a:extLst>
          </p:cNvPr>
          <p:cNvSpPr txBox="1"/>
          <p:nvPr/>
        </p:nvSpPr>
        <p:spPr>
          <a:xfrm>
            <a:off x="1028700" y="4539942"/>
            <a:ext cx="7380782" cy="738664"/>
          </a:xfrm>
          <a:prstGeom prst="rect">
            <a:avLst/>
          </a:prstGeom>
        </p:spPr>
        <p:txBody>
          <a:bodyPr wrap="square" lIns="0" tIns="0" rIns="0" bIns="0" rtlCol="0" anchor="t">
            <a:spAutoFit/>
          </a:bodyPr>
          <a:lstStyle/>
          <a:p>
            <a:r>
              <a:rPr lang="en-US" sz="4800" b="1" dirty="0">
                <a:solidFill>
                  <a:srgbClr val="FFC000"/>
                </a:solidFill>
              </a:rPr>
              <a:t>Workshop</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16E5AD-68E7-10A5-968C-7885EB175885}"/>
            </a:ext>
          </a:extLst>
        </p:cNvPr>
        <p:cNvGrpSpPr/>
        <p:nvPr/>
      </p:nvGrpSpPr>
      <p:grpSpPr>
        <a:xfrm>
          <a:off x="0" y="0"/>
          <a:ext cx="0" cy="0"/>
          <a:chOff x="0" y="0"/>
          <a:chExt cx="0" cy="0"/>
        </a:xfrm>
      </p:grpSpPr>
      <p:pic>
        <p:nvPicPr>
          <p:cNvPr id="12" name="תמונה 11">
            <a:extLst>
              <a:ext uri="{FF2B5EF4-FFF2-40B4-BE49-F238E27FC236}">
                <a16:creationId xmlns:a16="http://schemas.microsoft.com/office/drawing/2014/main" id="{7C5E642C-3B36-7864-165E-0D96C0DBEFD4}"/>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8800"/>
                    </a14:imgEffect>
                    <a14:imgEffect>
                      <a14:brightnessContrast bright="-40000" contrast="20000"/>
                    </a14:imgEffect>
                  </a14:imgLayer>
                </a14:imgProps>
              </a:ext>
            </a:extLst>
          </a:blip>
          <a:stretch>
            <a:fillRect/>
          </a:stretch>
        </p:blipFill>
        <p:spPr>
          <a:xfrm rot="867883">
            <a:off x="-1740952" y="1430458"/>
            <a:ext cx="14182131" cy="13372177"/>
          </a:xfrm>
          <a:prstGeom prst="rect">
            <a:avLst/>
          </a:prstGeom>
        </p:spPr>
      </p:pic>
      <p:sp>
        <p:nvSpPr>
          <p:cNvPr id="2" name="מלבן 1">
            <a:extLst>
              <a:ext uri="{FF2B5EF4-FFF2-40B4-BE49-F238E27FC236}">
                <a16:creationId xmlns:a16="http://schemas.microsoft.com/office/drawing/2014/main" id="{4B993130-7CAE-B472-DF56-3D778B20A206}"/>
              </a:ext>
            </a:extLst>
          </p:cNvPr>
          <p:cNvSpPr/>
          <p:nvPr/>
        </p:nvSpPr>
        <p:spPr>
          <a:xfrm>
            <a:off x="16083646" y="9632305"/>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TextBox 37">
            <a:extLst>
              <a:ext uri="{FF2B5EF4-FFF2-40B4-BE49-F238E27FC236}">
                <a16:creationId xmlns:a16="http://schemas.microsoft.com/office/drawing/2014/main" id="{00B41833-0F8D-679C-CF6B-3BEDE5C7CBB7}"/>
              </a:ext>
            </a:extLst>
          </p:cNvPr>
          <p:cNvSpPr txBox="1"/>
          <p:nvPr/>
        </p:nvSpPr>
        <p:spPr>
          <a:xfrm>
            <a:off x="1371600" y="600116"/>
            <a:ext cx="13263644" cy="1692771"/>
          </a:xfrm>
          <a:prstGeom prst="rect">
            <a:avLst/>
          </a:prstGeom>
        </p:spPr>
        <p:txBody>
          <a:bodyPr wrap="square" lIns="0" tIns="0" rIns="0" bIns="0" rtlCol="0" anchor="t">
            <a:spAutoFit/>
          </a:bodyPr>
          <a:lstStyle/>
          <a:p>
            <a:r>
              <a:rPr lang="en-US" sz="6600" b="1" dirty="0">
                <a:solidFill>
                  <a:schemeClr val="bg1"/>
                </a:solidFill>
              </a:rPr>
              <a:t>Network Analysis  </a:t>
            </a:r>
          </a:p>
          <a:p>
            <a:r>
              <a:rPr lang="en-US" sz="4400" dirty="0">
                <a:solidFill>
                  <a:srgbClr val="FFC000"/>
                </a:solidFill>
                <a:latin typeface="Glacial Indifference"/>
              </a:rPr>
              <a:t>Key Definitions</a:t>
            </a:r>
          </a:p>
        </p:txBody>
      </p:sp>
      <p:sp>
        <p:nvSpPr>
          <p:cNvPr id="9" name="מלבן: פינות מעוגלות 8">
            <a:extLst>
              <a:ext uri="{FF2B5EF4-FFF2-40B4-BE49-F238E27FC236}">
                <a16:creationId xmlns:a16="http://schemas.microsoft.com/office/drawing/2014/main" id="{CD136B0C-6FF5-276D-821F-CACA0CCB27C6}"/>
              </a:ext>
            </a:extLst>
          </p:cNvPr>
          <p:cNvSpPr/>
          <p:nvPr/>
        </p:nvSpPr>
        <p:spPr>
          <a:xfrm>
            <a:off x="1090686" y="2628900"/>
            <a:ext cx="10948914" cy="563880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1" name="תיבת טקסט 10">
            <a:extLst>
              <a:ext uri="{FF2B5EF4-FFF2-40B4-BE49-F238E27FC236}">
                <a16:creationId xmlns:a16="http://schemas.microsoft.com/office/drawing/2014/main" id="{B5B64170-267F-08D8-28A0-82FD6D6FCAB2}"/>
              </a:ext>
            </a:extLst>
          </p:cNvPr>
          <p:cNvSpPr txBox="1"/>
          <p:nvPr/>
        </p:nvSpPr>
        <p:spPr>
          <a:xfrm>
            <a:off x="1578659" y="2828170"/>
            <a:ext cx="9622684" cy="5632311"/>
          </a:xfrm>
          <a:prstGeom prst="rect">
            <a:avLst/>
          </a:prstGeom>
          <a:noFill/>
        </p:spPr>
        <p:txBody>
          <a:bodyPr wrap="square" rtlCol="1">
            <a:spAutoFit/>
          </a:bodyPr>
          <a:lstStyle/>
          <a:p>
            <a:pPr algn="l">
              <a:buFont typeface="Arial" panose="020B0604020202020204" pitchFamily="34" charset="0"/>
              <a:buChar char="•"/>
            </a:pPr>
            <a:r>
              <a:rPr lang="en-US" sz="2400" b="1" dirty="0"/>
              <a:t>Node (Vertex):</a:t>
            </a:r>
            <a:r>
              <a:rPr lang="en-US" sz="2400" dirty="0"/>
              <a:t> An individual entity within the network, such as a user or account.</a:t>
            </a:r>
          </a:p>
          <a:p>
            <a:pPr algn="l">
              <a:buFont typeface="Arial" panose="020B0604020202020204" pitchFamily="34" charset="0"/>
              <a:buChar char="•"/>
            </a:pPr>
            <a:r>
              <a:rPr lang="en-US" sz="2400" b="1" dirty="0"/>
              <a:t>Edge (Link):</a:t>
            </a:r>
            <a:r>
              <a:rPr lang="en-US" sz="2400" dirty="0"/>
              <a:t> A connection between two nodes, representing a relationship or interaction.</a:t>
            </a:r>
          </a:p>
          <a:p>
            <a:pPr algn="l">
              <a:buFont typeface="Arial" panose="020B0604020202020204" pitchFamily="34" charset="0"/>
              <a:buChar char="•"/>
            </a:pPr>
            <a:r>
              <a:rPr lang="en-US" sz="2400" b="1" dirty="0"/>
              <a:t>In-Degree:</a:t>
            </a:r>
            <a:r>
              <a:rPr lang="en-US" sz="2400" dirty="0"/>
              <a:t> Number of incoming connections to a node.</a:t>
            </a:r>
          </a:p>
          <a:p>
            <a:pPr algn="l">
              <a:buFont typeface="Arial" panose="020B0604020202020204" pitchFamily="34" charset="0"/>
              <a:buChar char="•"/>
            </a:pPr>
            <a:r>
              <a:rPr lang="en-US" sz="2400" b="1" dirty="0"/>
              <a:t>Out-Degree:</a:t>
            </a:r>
            <a:r>
              <a:rPr lang="en-US" sz="2400" dirty="0"/>
              <a:t> Number of outgoing connections from a node.</a:t>
            </a:r>
          </a:p>
          <a:p>
            <a:pPr algn="l">
              <a:buFont typeface="Arial" panose="020B0604020202020204" pitchFamily="34" charset="0"/>
              <a:buChar char="•"/>
            </a:pPr>
            <a:r>
              <a:rPr lang="en-US" sz="2400" b="1" dirty="0"/>
              <a:t>Betweenness Centrality:</a:t>
            </a:r>
            <a:r>
              <a:rPr lang="en-US" sz="2400" dirty="0"/>
              <a:t> Measures how often a node appears on the shortest paths between other nodes. Indicates the node's role as a bridge.</a:t>
            </a:r>
          </a:p>
          <a:p>
            <a:pPr algn="l">
              <a:buFont typeface="Arial" panose="020B0604020202020204" pitchFamily="34" charset="0"/>
              <a:buChar char="•"/>
            </a:pPr>
            <a:r>
              <a:rPr lang="en-US" sz="2400" b="1" dirty="0"/>
              <a:t>Closeness Centrality:</a:t>
            </a:r>
            <a:r>
              <a:rPr lang="en-US" sz="2400" dirty="0"/>
              <a:t> Indicates how close a node is to all other nodes in the network. Nodes with high closeness can spread information quickly.</a:t>
            </a:r>
          </a:p>
          <a:p>
            <a:pPr algn="l">
              <a:buFont typeface="Arial" panose="020B0604020202020204" pitchFamily="34" charset="0"/>
              <a:buChar char="•"/>
            </a:pPr>
            <a:r>
              <a:rPr lang="en-US" sz="2400" b="1" dirty="0"/>
              <a:t>Community (or Cluster):</a:t>
            </a:r>
            <a:r>
              <a:rPr lang="en-US" sz="2400" dirty="0"/>
              <a:t> A group of nodes that are more connected to each other than to the rest of the network.</a:t>
            </a:r>
          </a:p>
          <a:p>
            <a:pPr algn="l">
              <a:buFont typeface="Arial" panose="020B0604020202020204" pitchFamily="34" charset="0"/>
              <a:buChar char="•"/>
            </a:pPr>
            <a:r>
              <a:rPr lang="en-US" sz="2400" b="1" dirty="0"/>
              <a:t>Modularity:</a:t>
            </a:r>
            <a:r>
              <a:rPr lang="en-US" sz="2400" dirty="0"/>
              <a:t> A measure of the strength of division of a network into communities.</a:t>
            </a:r>
          </a:p>
          <a:p>
            <a:pPr algn="l"/>
            <a:endParaRPr lang="he-IL" sz="2400" dirty="0"/>
          </a:p>
        </p:txBody>
      </p:sp>
      <p:pic>
        <p:nvPicPr>
          <p:cNvPr id="1030" name="Picture 6" descr="Importance Of Social Network - Catalog Library">
            <a:extLst>
              <a:ext uri="{FF2B5EF4-FFF2-40B4-BE49-F238E27FC236}">
                <a16:creationId xmlns:a16="http://schemas.microsoft.com/office/drawing/2014/main" id="{1490B51C-DC2B-82EE-9F64-6F13B245858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3704"/>
          <a:stretch>
            <a:fillRect/>
          </a:stretch>
        </p:blipFill>
        <p:spPr bwMode="auto">
          <a:xfrm>
            <a:off x="11764683" y="353701"/>
            <a:ext cx="5993037" cy="37133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28" name="Picture 4" descr="Social Network Analysis for Foundations: Six Ideas to Scale Impact -  Visible Network Labs">
            <a:extLst>
              <a:ext uri="{FF2B5EF4-FFF2-40B4-BE49-F238E27FC236}">
                <a16:creationId xmlns:a16="http://schemas.microsoft.com/office/drawing/2014/main" id="{A00C6EB6-8783-1C82-0093-CC4D7CEFC05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426" r="10127"/>
          <a:stretch>
            <a:fillRect/>
          </a:stretch>
        </p:blipFill>
        <p:spPr bwMode="auto">
          <a:xfrm>
            <a:off x="13401741" y="3527380"/>
            <a:ext cx="4722530" cy="293518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pic>
        <p:nvPicPr>
          <p:cNvPr id="1032" name="Picture 8" descr="How To Build a New Social Network When Moving to a New City - We Made This  Life">
            <a:extLst>
              <a:ext uri="{FF2B5EF4-FFF2-40B4-BE49-F238E27FC236}">
                <a16:creationId xmlns:a16="http://schemas.microsoft.com/office/drawing/2014/main" id="{68260C5B-AED9-36C5-AB8C-E1A3CD65B1F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689315" y="6346542"/>
            <a:ext cx="6196658" cy="35400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9710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DE6732-F452-2005-C477-CEC5EE73FCE9}"/>
            </a:ext>
          </a:extLst>
        </p:cNvPr>
        <p:cNvGrpSpPr/>
        <p:nvPr/>
      </p:nvGrpSpPr>
      <p:grpSpPr>
        <a:xfrm>
          <a:off x="0" y="0"/>
          <a:ext cx="0" cy="0"/>
          <a:chOff x="0" y="0"/>
          <a:chExt cx="0" cy="0"/>
        </a:xfrm>
      </p:grpSpPr>
      <p:pic>
        <p:nvPicPr>
          <p:cNvPr id="1030" name="Picture 6" descr="Social Media Analysis Using R and Gephi | Toptal®">
            <a:extLst>
              <a:ext uri="{FF2B5EF4-FFF2-40B4-BE49-F238E27FC236}">
                <a16:creationId xmlns:a16="http://schemas.microsoft.com/office/drawing/2014/main" id="{D155791C-ED62-BF80-80CD-C88ED6CBF329}"/>
              </a:ext>
            </a:extLst>
          </p:cNvPr>
          <p:cNvPicPr>
            <a:picLocks noChangeAspect="1" noChangeArrowheads="1"/>
          </p:cNvPicPr>
          <p:nvPr/>
        </p:nvPicPr>
        <p:blipFill rotWithShape="1">
          <a:blip r:embed="rId2">
            <a:alphaModFix amt="35000"/>
            <a:extLst>
              <a:ext uri="{28A0092B-C50C-407E-A947-70E740481C1C}">
                <a14:useLocalDpi xmlns:a14="http://schemas.microsoft.com/office/drawing/2010/main" val="0"/>
              </a:ext>
            </a:extLst>
          </a:blip>
          <a:srcRect l="16984" r="15081"/>
          <a:stretch/>
        </p:blipFill>
        <p:spPr bwMode="auto">
          <a:xfrm>
            <a:off x="7315200" y="-549053"/>
            <a:ext cx="14401800" cy="11385105"/>
          </a:xfrm>
          <a:prstGeom prst="ellipse">
            <a:avLst/>
          </a:prstGeom>
          <a:noFill/>
          <a:effectLst>
            <a:softEdge rad="635000"/>
          </a:effectLst>
          <a:extLst>
            <a:ext uri="{909E8E84-426E-40DD-AFC4-6F175D3DCCD1}">
              <a14:hiddenFill xmlns:a14="http://schemas.microsoft.com/office/drawing/2010/main">
                <a:solidFill>
                  <a:srgbClr val="FFFFFF"/>
                </a:solidFill>
              </a14:hiddenFill>
            </a:ext>
          </a:extLst>
        </p:spPr>
      </p:pic>
      <p:sp>
        <p:nvSpPr>
          <p:cNvPr id="2" name="מלבן: פינות מעוגלות 1">
            <a:extLst>
              <a:ext uri="{FF2B5EF4-FFF2-40B4-BE49-F238E27FC236}">
                <a16:creationId xmlns:a16="http://schemas.microsoft.com/office/drawing/2014/main" id="{2A0F4F8F-151A-D3B2-50B4-A8F28BB1317C}"/>
              </a:ext>
            </a:extLst>
          </p:cNvPr>
          <p:cNvSpPr/>
          <p:nvPr/>
        </p:nvSpPr>
        <p:spPr>
          <a:xfrm>
            <a:off x="533400" y="2400300"/>
            <a:ext cx="10134600" cy="701040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תיבת טקסט 3">
            <a:extLst>
              <a:ext uri="{FF2B5EF4-FFF2-40B4-BE49-F238E27FC236}">
                <a16:creationId xmlns:a16="http://schemas.microsoft.com/office/drawing/2014/main" id="{B3C26BF4-9810-81B2-E3CB-9281820F973C}"/>
              </a:ext>
            </a:extLst>
          </p:cNvPr>
          <p:cNvSpPr txBox="1"/>
          <p:nvPr/>
        </p:nvSpPr>
        <p:spPr>
          <a:xfrm>
            <a:off x="914400" y="2620357"/>
            <a:ext cx="9372600" cy="6494085"/>
          </a:xfrm>
          <a:prstGeom prst="rect">
            <a:avLst/>
          </a:prstGeom>
          <a:noFill/>
        </p:spPr>
        <p:txBody>
          <a:bodyPr wrap="square" rtlCol="1">
            <a:spAutoFit/>
          </a:bodyPr>
          <a:lstStyle/>
          <a:p>
            <a:r>
              <a:rPr lang="en-US" sz="2600" b="1" dirty="0" err="1"/>
              <a:t>igraph</a:t>
            </a:r>
            <a:r>
              <a:rPr lang="en-US" sz="2600" dirty="0"/>
              <a:t> is a Python library designed for the analysis and visualization of complex networks. It supports a wide range of built-in functions for graph manipulation, including:</a:t>
            </a:r>
          </a:p>
          <a:p>
            <a:pPr marL="457200" indent="-457200">
              <a:buFont typeface="Arial" panose="020B0604020202020204" pitchFamily="34" charset="0"/>
              <a:buChar char="•"/>
            </a:pPr>
            <a:r>
              <a:rPr lang="en-US" sz="2600" dirty="0"/>
              <a:t>Creating graphs from edge lists or matrices</a:t>
            </a:r>
          </a:p>
          <a:p>
            <a:pPr marL="457200" indent="-457200">
              <a:buFont typeface="Arial" panose="020B0604020202020204" pitchFamily="34" charset="0"/>
              <a:buChar char="•"/>
            </a:pPr>
            <a:r>
              <a:rPr lang="en-US" sz="2600" dirty="0"/>
              <a:t>Calculating centrality (degree, betweenness, closeness)</a:t>
            </a:r>
          </a:p>
          <a:p>
            <a:pPr marL="457200" indent="-457200">
              <a:buFont typeface="Arial" panose="020B0604020202020204" pitchFamily="34" charset="0"/>
              <a:buChar char="•"/>
            </a:pPr>
            <a:r>
              <a:rPr lang="en-US" sz="2600" dirty="0"/>
              <a:t>Detecting communities (e.g. Louvain)</a:t>
            </a:r>
          </a:p>
          <a:p>
            <a:pPr marL="457200" indent="-457200">
              <a:buFont typeface="Arial" panose="020B0604020202020204" pitchFamily="34" charset="0"/>
              <a:buChar char="•"/>
            </a:pPr>
            <a:r>
              <a:rPr lang="en-US" sz="2600" dirty="0"/>
              <a:t>Performing graph operations (subgraphs, paths)</a:t>
            </a:r>
          </a:p>
          <a:p>
            <a:pPr marL="457200" indent="-457200">
              <a:buFont typeface="Arial" panose="020B0604020202020204" pitchFamily="34" charset="0"/>
              <a:buChar char="•"/>
            </a:pPr>
            <a:r>
              <a:rPr lang="en-US" sz="2600" dirty="0"/>
              <a:t>Fast visualizations with layout algorithms</a:t>
            </a:r>
          </a:p>
          <a:p>
            <a:pPr marL="457200" indent="-457200">
              <a:buFont typeface="Arial" panose="020B0604020202020204" pitchFamily="34" charset="0"/>
              <a:buChar char="•"/>
            </a:pPr>
            <a:endParaRPr lang="en-US" sz="2600" dirty="0"/>
          </a:p>
          <a:p>
            <a:r>
              <a:rPr lang="en-US" sz="2600" b="1" dirty="0"/>
              <a:t>Advantages</a:t>
            </a:r>
          </a:p>
          <a:p>
            <a:r>
              <a:rPr lang="en-US" sz="2600" dirty="0"/>
              <a:t>- Fast and memory-efficient</a:t>
            </a:r>
          </a:p>
          <a:p>
            <a:r>
              <a:rPr lang="en-US" sz="2600" dirty="0"/>
              <a:t>- Built-in algorithms like Louvain</a:t>
            </a:r>
          </a:p>
          <a:p>
            <a:r>
              <a:rPr lang="en-US" sz="2600" dirty="0"/>
              <a:t>- Good for large graphs and visualizations</a:t>
            </a:r>
          </a:p>
          <a:p>
            <a:r>
              <a:rPr lang="en-US" sz="2600" b="1" dirty="0"/>
              <a:t>Disadvantages</a:t>
            </a:r>
          </a:p>
          <a:p>
            <a:r>
              <a:rPr lang="en-US" sz="2600" dirty="0"/>
              <a:t>- Less intuitive for beginners</a:t>
            </a:r>
          </a:p>
          <a:p>
            <a:r>
              <a:rPr lang="en-US" sz="2600" dirty="0"/>
              <a:t>- Limited integration with pandas</a:t>
            </a:r>
          </a:p>
        </p:txBody>
      </p:sp>
      <p:sp>
        <p:nvSpPr>
          <p:cNvPr id="30" name="TextBox 2">
            <a:extLst>
              <a:ext uri="{FF2B5EF4-FFF2-40B4-BE49-F238E27FC236}">
                <a16:creationId xmlns:a16="http://schemas.microsoft.com/office/drawing/2014/main" id="{5839E388-E4A1-9138-6938-5E4FE39ACA4D}"/>
              </a:ext>
            </a:extLst>
          </p:cNvPr>
          <p:cNvSpPr txBox="1"/>
          <p:nvPr/>
        </p:nvSpPr>
        <p:spPr>
          <a:xfrm>
            <a:off x="838200" y="261691"/>
            <a:ext cx="16192500" cy="1785104"/>
          </a:xfrm>
          <a:prstGeom prst="rect">
            <a:avLst/>
          </a:prstGeom>
        </p:spPr>
        <p:txBody>
          <a:bodyPr wrap="square" lIns="0" tIns="0" rIns="0" bIns="0" rtlCol="0" anchor="t">
            <a:spAutoFit/>
          </a:bodyPr>
          <a:lstStyle/>
          <a:p>
            <a:pPr marL="0" lvl="0" indent="0" algn="l">
              <a:spcBef>
                <a:spcPct val="0"/>
              </a:spcBef>
            </a:pPr>
            <a:r>
              <a:rPr lang="en-US" sz="7200" b="1" dirty="0">
                <a:solidFill>
                  <a:schemeClr val="bg1"/>
                </a:solidFill>
              </a:rPr>
              <a:t>Libraries and Graph Construction</a:t>
            </a:r>
          </a:p>
          <a:p>
            <a:pPr>
              <a:spcBef>
                <a:spcPct val="0"/>
              </a:spcBef>
            </a:pPr>
            <a:r>
              <a:rPr lang="en-US" sz="4400" dirty="0" err="1">
                <a:solidFill>
                  <a:srgbClr val="FFC000"/>
                </a:solidFill>
                <a:latin typeface="Glacial Indifference"/>
              </a:rPr>
              <a:t>igraph</a:t>
            </a:r>
            <a:r>
              <a:rPr lang="en-US" sz="4400" dirty="0">
                <a:solidFill>
                  <a:srgbClr val="FFC000"/>
                </a:solidFill>
                <a:latin typeface="Glacial Indifference"/>
              </a:rPr>
              <a:t> and related libraries</a:t>
            </a:r>
            <a:endParaRPr lang="en-US" sz="4400" b="1" dirty="0">
              <a:solidFill>
                <a:schemeClr val="bg1"/>
              </a:solidFill>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3770806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320D70-C38C-3BCB-7E85-EE2002B55957}"/>
            </a:ext>
          </a:extLst>
        </p:cNvPr>
        <p:cNvGrpSpPr/>
        <p:nvPr/>
      </p:nvGrpSpPr>
      <p:grpSpPr>
        <a:xfrm>
          <a:off x="0" y="0"/>
          <a:ext cx="0" cy="0"/>
          <a:chOff x="0" y="0"/>
          <a:chExt cx="0" cy="0"/>
        </a:xfrm>
      </p:grpSpPr>
      <p:pic>
        <p:nvPicPr>
          <p:cNvPr id="6" name="תמונה 5">
            <a:extLst>
              <a:ext uri="{FF2B5EF4-FFF2-40B4-BE49-F238E27FC236}">
                <a16:creationId xmlns:a16="http://schemas.microsoft.com/office/drawing/2014/main" id="{25DD9C02-1C32-E643-96FC-4FDC9BB03885}"/>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8800"/>
                    </a14:imgEffect>
                    <a14:imgEffect>
                      <a14:brightnessContrast bright="-40000" contrast="20000"/>
                    </a14:imgEffect>
                  </a14:imgLayer>
                </a14:imgProps>
              </a:ext>
            </a:extLst>
          </a:blip>
          <a:stretch>
            <a:fillRect/>
          </a:stretch>
        </p:blipFill>
        <p:spPr>
          <a:xfrm>
            <a:off x="6248400" y="-2294555"/>
            <a:ext cx="14182131" cy="13372177"/>
          </a:xfrm>
          <a:prstGeom prst="rect">
            <a:avLst/>
          </a:prstGeom>
        </p:spPr>
      </p:pic>
      <p:sp>
        <p:nvSpPr>
          <p:cNvPr id="30" name="TextBox 2">
            <a:extLst>
              <a:ext uri="{FF2B5EF4-FFF2-40B4-BE49-F238E27FC236}">
                <a16:creationId xmlns:a16="http://schemas.microsoft.com/office/drawing/2014/main" id="{CC0A4868-5535-D966-DF4C-43468B6670E9}"/>
              </a:ext>
            </a:extLst>
          </p:cNvPr>
          <p:cNvSpPr txBox="1"/>
          <p:nvPr/>
        </p:nvSpPr>
        <p:spPr>
          <a:xfrm>
            <a:off x="838200" y="691396"/>
            <a:ext cx="16192500" cy="1785104"/>
          </a:xfrm>
          <a:prstGeom prst="rect">
            <a:avLst/>
          </a:prstGeom>
        </p:spPr>
        <p:txBody>
          <a:bodyPr wrap="square" lIns="0" tIns="0" rIns="0" bIns="0" rtlCol="0" anchor="t">
            <a:spAutoFit/>
          </a:bodyPr>
          <a:lstStyle/>
          <a:p>
            <a:pPr marL="0" lvl="0" indent="0" algn="l">
              <a:spcBef>
                <a:spcPct val="0"/>
              </a:spcBef>
            </a:pPr>
            <a:r>
              <a:rPr lang="en-US" sz="7200" b="1" dirty="0">
                <a:solidFill>
                  <a:schemeClr val="bg1"/>
                </a:solidFill>
              </a:rPr>
              <a:t>Libraries and Graph Construction</a:t>
            </a:r>
          </a:p>
          <a:p>
            <a:pPr>
              <a:spcBef>
                <a:spcPct val="0"/>
              </a:spcBef>
            </a:pPr>
            <a:r>
              <a:rPr lang="en-US" sz="4400" dirty="0">
                <a:solidFill>
                  <a:srgbClr val="FFC000"/>
                </a:solidFill>
                <a:latin typeface="Glacial Indifference"/>
              </a:rPr>
              <a:t>NetworkX</a:t>
            </a:r>
            <a:endParaRPr lang="en-US" sz="4400" b="1" dirty="0">
              <a:solidFill>
                <a:schemeClr val="bg1"/>
              </a:solidFill>
              <a:latin typeface="Glacial Indifference"/>
              <a:ea typeface="Glacial Indifference"/>
              <a:cs typeface="Glacial Indifference"/>
              <a:sym typeface="Glacial Indifference"/>
            </a:endParaRPr>
          </a:p>
        </p:txBody>
      </p:sp>
      <p:sp>
        <p:nvSpPr>
          <p:cNvPr id="2" name="מלבן: פינות מעוגלות 1">
            <a:extLst>
              <a:ext uri="{FF2B5EF4-FFF2-40B4-BE49-F238E27FC236}">
                <a16:creationId xmlns:a16="http://schemas.microsoft.com/office/drawing/2014/main" id="{FA943766-19AB-6FE8-C2C6-6EB62789E8F5}"/>
              </a:ext>
            </a:extLst>
          </p:cNvPr>
          <p:cNvSpPr/>
          <p:nvPr/>
        </p:nvSpPr>
        <p:spPr>
          <a:xfrm>
            <a:off x="533400" y="2857500"/>
            <a:ext cx="10287000" cy="6477000"/>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תיבת טקסט 3">
            <a:extLst>
              <a:ext uri="{FF2B5EF4-FFF2-40B4-BE49-F238E27FC236}">
                <a16:creationId xmlns:a16="http://schemas.microsoft.com/office/drawing/2014/main" id="{DAD88811-86A4-2A92-6D8C-E9F83F9532D3}"/>
              </a:ext>
            </a:extLst>
          </p:cNvPr>
          <p:cNvSpPr txBox="1"/>
          <p:nvPr/>
        </p:nvSpPr>
        <p:spPr>
          <a:xfrm>
            <a:off x="984628" y="3049012"/>
            <a:ext cx="9384543" cy="6093976"/>
          </a:xfrm>
          <a:prstGeom prst="rect">
            <a:avLst/>
          </a:prstGeom>
          <a:noFill/>
        </p:spPr>
        <p:txBody>
          <a:bodyPr wrap="square" rtlCol="1">
            <a:spAutoFit/>
          </a:bodyPr>
          <a:lstStyle/>
          <a:p>
            <a:r>
              <a:rPr lang="en-US" sz="2600" b="1" dirty="0" err="1"/>
              <a:t>NetworkX</a:t>
            </a:r>
            <a:r>
              <a:rPr lang="en-US" sz="2600" dirty="0"/>
              <a:t> is a Python library designed for creating, analyzing, and visualizing networks.</a:t>
            </a:r>
            <a:br>
              <a:rPr lang="en-US" sz="2600" dirty="0"/>
            </a:br>
            <a:r>
              <a:rPr lang="en-US" sz="2600" dirty="0"/>
              <a:t>It allows working with:</a:t>
            </a:r>
          </a:p>
          <a:p>
            <a:r>
              <a:rPr lang="en-US" sz="2600" dirty="0"/>
              <a:t>Directed and undirected graphs</a:t>
            </a:r>
          </a:p>
          <a:p>
            <a:r>
              <a:rPr lang="en-US" sz="2600" dirty="0"/>
              <a:t>Weights and labels on edges</a:t>
            </a:r>
          </a:p>
          <a:p>
            <a:r>
              <a:rPr lang="en-US" sz="2600" dirty="0"/>
              <a:t>Centrality measures and community detection</a:t>
            </a:r>
          </a:p>
          <a:p>
            <a:endParaRPr lang="en-US" sz="2600" b="1" dirty="0"/>
          </a:p>
          <a:p>
            <a:r>
              <a:rPr lang="en-US" sz="2600" b="1" dirty="0"/>
              <a:t>Advantages</a:t>
            </a:r>
          </a:p>
          <a:p>
            <a:r>
              <a:rPr lang="en-US" sz="2600" dirty="0"/>
              <a:t>Easy to learn and use </a:t>
            </a:r>
          </a:p>
          <a:p>
            <a:r>
              <a:rPr lang="en-US" sz="2600" dirty="0"/>
              <a:t>Works well with Python tools (pandas, matplotlib)</a:t>
            </a:r>
          </a:p>
          <a:p>
            <a:r>
              <a:rPr lang="en-US" sz="2600" dirty="0"/>
              <a:t>Great for custom graph operations and small-medium networks</a:t>
            </a:r>
          </a:p>
          <a:p>
            <a:endParaRPr lang="en-US" sz="2600" b="1" dirty="0"/>
          </a:p>
          <a:p>
            <a:r>
              <a:rPr lang="en-US" sz="2600" b="1" dirty="0"/>
              <a:t>Disadvantages</a:t>
            </a:r>
            <a:endParaRPr lang="en-US" sz="2600" dirty="0"/>
          </a:p>
          <a:p>
            <a:r>
              <a:rPr lang="en-US" sz="2600" dirty="0"/>
              <a:t>Slower performance on large graphs</a:t>
            </a:r>
          </a:p>
          <a:p>
            <a:r>
              <a:rPr lang="en-US" sz="2600" dirty="0"/>
              <a:t>Higher memory usage than </a:t>
            </a:r>
            <a:r>
              <a:rPr lang="en-US" sz="2600" dirty="0" err="1"/>
              <a:t>igraph</a:t>
            </a:r>
            <a:endParaRPr lang="en-US" sz="2600" dirty="0"/>
          </a:p>
        </p:txBody>
      </p:sp>
      <p:pic>
        <p:nvPicPr>
          <p:cNvPr id="7" name="Image 1" descr="preencoded.png">
            <a:extLst>
              <a:ext uri="{FF2B5EF4-FFF2-40B4-BE49-F238E27FC236}">
                <a16:creationId xmlns:a16="http://schemas.microsoft.com/office/drawing/2014/main" id="{24F5CE5B-2802-1FC3-B529-7A411109EE09}"/>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7200"/>
                    </a14:imgEffect>
                    <a14:imgEffect>
                      <a14:brightnessContrast bright="-40000" contrast="40000"/>
                    </a14:imgEffect>
                  </a14:imgLayer>
                </a14:imgProps>
              </a:ext>
            </a:extLst>
          </a:blip>
          <a:stretch>
            <a:fillRect/>
          </a:stretch>
        </p:blipFill>
        <p:spPr>
          <a:xfrm flipH="1">
            <a:off x="10800970" y="3543300"/>
            <a:ext cx="7458298" cy="7458298"/>
          </a:xfrm>
          <a:prstGeom prst="rect">
            <a:avLst/>
          </a:prstGeom>
        </p:spPr>
      </p:pic>
    </p:spTree>
    <p:extLst>
      <p:ext uri="{BB962C8B-B14F-4D97-AF65-F5344CB8AC3E}">
        <p14:creationId xmlns:p14="http://schemas.microsoft.com/office/powerpoint/2010/main" val="26885281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27808-298B-52E8-D05B-8CEB3A323396}"/>
            </a:ext>
          </a:extLst>
        </p:cNvPr>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BDF0956F-3540-318B-F69A-9BC54DEF3C3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0"/>
                    </a14:imgEffect>
                    <a14:imgEffect>
                      <a14:brightnessContrast bright="-52000" contrast="40000"/>
                    </a14:imgEffect>
                  </a14:imgLayer>
                </a14:imgProps>
              </a:ext>
            </a:extLst>
          </a:blip>
          <a:stretch>
            <a:fillRect/>
          </a:stretch>
        </p:blipFill>
        <p:spPr>
          <a:xfrm>
            <a:off x="11698574" y="-1257300"/>
            <a:ext cx="6558196" cy="9837293"/>
          </a:xfrm>
          <a:prstGeom prst="rect">
            <a:avLst/>
          </a:prstGeom>
        </p:spPr>
      </p:pic>
      <p:sp>
        <p:nvSpPr>
          <p:cNvPr id="2" name="מלבן 1">
            <a:extLst>
              <a:ext uri="{FF2B5EF4-FFF2-40B4-BE49-F238E27FC236}">
                <a16:creationId xmlns:a16="http://schemas.microsoft.com/office/drawing/2014/main" id="{679D99F9-7005-01DD-E576-017739DA90BD}"/>
              </a:ext>
            </a:extLst>
          </p:cNvPr>
          <p:cNvSpPr/>
          <p:nvPr/>
        </p:nvSpPr>
        <p:spPr>
          <a:xfrm>
            <a:off x="16083646" y="9632305"/>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TextBox 37">
            <a:extLst>
              <a:ext uri="{FF2B5EF4-FFF2-40B4-BE49-F238E27FC236}">
                <a16:creationId xmlns:a16="http://schemas.microsoft.com/office/drawing/2014/main" id="{D32F74DB-6016-A18D-DB62-4BDB5ECC900C}"/>
              </a:ext>
            </a:extLst>
          </p:cNvPr>
          <p:cNvSpPr txBox="1"/>
          <p:nvPr/>
        </p:nvSpPr>
        <p:spPr>
          <a:xfrm>
            <a:off x="1295400" y="424658"/>
            <a:ext cx="12441536" cy="1846659"/>
          </a:xfrm>
          <a:prstGeom prst="rect">
            <a:avLst/>
          </a:prstGeom>
        </p:spPr>
        <p:txBody>
          <a:bodyPr lIns="0" tIns="0" rIns="0" bIns="0" rtlCol="0" anchor="t">
            <a:spAutoFit/>
          </a:bodyPr>
          <a:lstStyle/>
          <a:p>
            <a:pPr algn="l"/>
            <a:r>
              <a:rPr lang="en-US" sz="7200" dirty="0">
                <a:solidFill>
                  <a:srgbClr val="FFFFFF"/>
                </a:solidFill>
                <a:latin typeface="Glacial Indifference"/>
                <a:ea typeface="Glacial Indifference"/>
                <a:cs typeface="Glacial Indifference"/>
                <a:sym typeface="Glacial Indifference"/>
              </a:rPr>
              <a:t>Karate Club Graph</a:t>
            </a:r>
          </a:p>
          <a:p>
            <a:r>
              <a:rPr lang="en-US" sz="4400" dirty="0">
                <a:solidFill>
                  <a:srgbClr val="FFC000"/>
                </a:solidFill>
                <a:latin typeface="Glacial Indifference"/>
              </a:rPr>
              <a:t>Wayne Zachary</a:t>
            </a:r>
            <a:endParaRPr lang="en-US" sz="7200" dirty="0">
              <a:solidFill>
                <a:srgbClr val="FFFFFF"/>
              </a:solidFill>
              <a:latin typeface="Glacial Indifference"/>
              <a:ea typeface="Glacial Indifference"/>
              <a:cs typeface="Glacial Indifference"/>
              <a:sym typeface="Glacial Indifference"/>
            </a:endParaRPr>
          </a:p>
        </p:txBody>
      </p:sp>
      <p:pic>
        <p:nvPicPr>
          <p:cNvPr id="3074" name="Picture 2">
            <a:extLst>
              <a:ext uri="{FF2B5EF4-FFF2-40B4-BE49-F238E27FC236}">
                <a16:creationId xmlns:a16="http://schemas.microsoft.com/office/drawing/2014/main" id="{881DB1BD-66BB-C16E-7303-A8F698ED71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2578658"/>
            <a:ext cx="8229600" cy="6451042"/>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1286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9F722-E6BC-085C-642B-3171962548DB}"/>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243EC314-5DCF-1416-BAD3-F5B8D48C97B5}"/>
              </a:ext>
            </a:extLst>
          </p:cNvPr>
          <p:cNvSpPr/>
          <p:nvPr/>
        </p:nvSpPr>
        <p:spPr>
          <a:xfrm>
            <a:off x="16083646" y="9632305"/>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TextBox 37">
            <a:extLst>
              <a:ext uri="{FF2B5EF4-FFF2-40B4-BE49-F238E27FC236}">
                <a16:creationId xmlns:a16="http://schemas.microsoft.com/office/drawing/2014/main" id="{D8B98DC0-48B9-AFFC-A799-52BA51B68AE7}"/>
              </a:ext>
            </a:extLst>
          </p:cNvPr>
          <p:cNvSpPr txBox="1"/>
          <p:nvPr/>
        </p:nvSpPr>
        <p:spPr>
          <a:xfrm>
            <a:off x="685800" y="495300"/>
            <a:ext cx="12441536" cy="1723549"/>
          </a:xfrm>
          <a:prstGeom prst="rect">
            <a:avLst/>
          </a:prstGeom>
        </p:spPr>
        <p:txBody>
          <a:bodyPr lIns="0" tIns="0" rIns="0" bIns="0" rtlCol="0" anchor="t">
            <a:spAutoFit/>
          </a:bodyPr>
          <a:lstStyle/>
          <a:p>
            <a:pPr algn="l"/>
            <a:r>
              <a:rPr lang="en-US" sz="7200" dirty="0">
                <a:solidFill>
                  <a:srgbClr val="FFFFFF"/>
                </a:solidFill>
                <a:latin typeface="Glacial Indifference"/>
                <a:ea typeface="Glacial Indifference"/>
                <a:cs typeface="Glacial Indifference"/>
                <a:sym typeface="Glacial Indifference"/>
              </a:rPr>
              <a:t>Karate Club Graph</a:t>
            </a:r>
          </a:p>
          <a:p>
            <a:r>
              <a:rPr lang="en-US" sz="4000" dirty="0">
                <a:solidFill>
                  <a:srgbClr val="FFC000"/>
                </a:solidFill>
                <a:latin typeface="Glacial Indifference"/>
              </a:rPr>
              <a:t>Option 1: Igraph &amp; Louvain</a:t>
            </a:r>
            <a:endParaRPr lang="en-US" sz="6600" dirty="0">
              <a:solidFill>
                <a:srgbClr val="FFFFFF"/>
              </a:solidFill>
              <a:latin typeface="Glacial Indifference"/>
              <a:ea typeface="Glacial Indifference"/>
              <a:cs typeface="Glacial Indifference"/>
              <a:sym typeface="Glacial Indifference"/>
            </a:endParaRPr>
          </a:p>
        </p:txBody>
      </p:sp>
      <p:grpSp>
        <p:nvGrpSpPr>
          <p:cNvPr id="5" name="קבוצה 4">
            <a:extLst>
              <a:ext uri="{FF2B5EF4-FFF2-40B4-BE49-F238E27FC236}">
                <a16:creationId xmlns:a16="http://schemas.microsoft.com/office/drawing/2014/main" id="{6DA1ACA2-51E5-43EA-6C65-C78D99C08942}"/>
              </a:ext>
            </a:extLst>
          </p:cNvPr>
          <p:cNvGrpSpPr/>
          <p:nvPr/>
        </p:nvGrpSpPr>
        <p:grpSpPr>
          <a:xfrm>
            <a:off x="685800" y="2933700"/>
            <a:ext cx="8077200" cy="6317604"/>
            <a:chOff x="838200" y="2552699"/>
            <a:chExt cx="9448800" cy="7079605"/>
          </a:xfrm>
        </p:grpSpPr>
        <p:sp>
          <p:nvSpPr>
            <p:cNvPr id="3" name="מלבן: פינות מעוגלות 2">
              <a:extLst>
                <a:ext uri="{FF2B5EF4-FFF2-40B4-BE49-F238E27FC236}">
                  <a16:creationId xmlns:a16="http://schemas.microsoft.com/office/drawing/2014/main" id="{56E8E710-FB92-7847-6865-EEF2ABAF0439}"/>
                </a:ext>
              </a:extLst>
            </p:cNvPr>
            <p:cNvSpPr/>
            <p:nvPr/>
          </p:nvSpPr>
          <p:spPr>
            <a:xfrm>
              <a:off x="838200" y="2552699"/>
              <a:ext cx="9448800" cy="707960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8" name="תמונה 7">
              <a:extLst>
                <a:ext uri="{FF2B5EF4-FFF2-40B4-BE49-F238E27FC236}">
                  <a16:creationId xmlns:a16="http://schemas.microsoft.com/office/drawing/2014/main" id="{180791CD-BD11-43DF-9079-4A0E85A2F3A7}"/>
                </a:ext>
              </a:extLst>
            </p:cNvPr>
            <p:cNvPicPr>
              <a:picLocks noChangeAspect="1"/>
            </p:cNvPicPr>
            <p:nvPr/>
          </p:nvPicPr>
          <p:blipFill>
            <a:blip r:embed="rId3"/>
            <a:stretch>
              <a:fillRect/>
            </a:stretch>
          </p:blipFill>
          <p:spPr>
            <a:xfrm>
              <a:off x="2514600" y="2570018"/>
              <a:ext cx="5906016" cy="4901384"/>
            </a:xfrm>
            <a:prstGeom prst="rect">
              <a:avLst/>
            </a:prstGeom>
          </p:spPr>
        </p:pic>
      </p:grpSp>
      <p:pic>
        <p:nvPicPr>
          <p:cNvPr id="10" name="תמונה 9">
            <a:extLst>
              <a:ext uri="{FF2B5EF4-FFF2-40B4-BE49-F238E27FC236}">
                <a16:creationId xmlns:a16="http://schemas.microsoft.com/office/drawing/2014/main" id="{602477EA-4E15-D18E-C459-AA441187C43F}"/>
              </a:ext>
            </a:extLst>
          </p:cNvPr>
          <p:cNvPicPr>
            <a:picLocks noChangeAspect="1"/>
          </p:cNvPicPr>
          <p:nvPr/>
        </p:nvPicPr>
        <p:blipFill>
          <a:blip r:embed="rId4"/>
          <a:srcRect t="6187" b="5928"/>
          <a:stretch/>
        </p:blipFill>
        <p:spPr>
          <a:xfrm>
            <a:off x="2192482" y="7266263"/>
            <a:ext cx="5063836" cy="1915837"/>
          </a:xfrm>
          <a:prstGeom prst="rect">
            <a:avLst/>
          </a:prstGeom>
        </p:spPr>
      </p:pic>
      <p:grpSp>
        <p:nvGrpSpPr>
          <p:cNvPr id="7" name="קבוצה 6">
            <a:extLst>
              <a:ext uri="{FF2B5EF4-FFF2-40B4-BE49-F238E27FC236}">
                <a16:creationId xmlns:a16="http://schemas.microsoft.com/office/drawing/2014/main" id="{5C8DC9DD-9775-6BBB-B19E-F7C100DF6B94}"/>
              </a:ext>
            </a:extLst>
          </p:cNvPr>
          <p:cNvGrpSpPr/>
          <p:nvPr/>
        </p:nvGrpSpPr>
        <p:grpSpPr>
          <a:xfrm>
            <a:off x="9144000" y="723900"/>
            <a:ext cx="9196331" cy="8610600"/>
            <a:chOff x="10591800" y="1257300"/>
            <a:chExt cx="7748531" cy="7103918"/>
          </a:xfrm>
        </p:grpSpPr>
        <p:pic>
          <p:nvPicPr>
            <p:cNvPr id="6" name="תמונה 5">
              <a:extLst>
                <a:ext uri="{FF2B5EF4-FFF2-40B4-BE49-F238E27FC236}">
                  <a16:creationId xmlns:a16="http://schemas.microsoft.com/office/drawing/2014/main" id="{543493F7-4A16-B685-A914-41E2C9661140}"/>
                </a:ext>
              </a:extLst>
            </p:cNvPr>
            <p:cNvPicPr>
              <a:picLocks noChangeAspect="1"/>
            </p:cNvPicPr>
            <p:nvPr/>
          </p:nvPicPr>
          <p:blipFill>
            <a:blip r:embed="rId5"/>
            <a:srcRect b="3685"/>
            <a:stretch/>
          </p:blipFill>
          <p:spPr>
            <a:xfrm>
              <a:off x="10591800" y="1257300"/>
              <a:ext cx="7696200" cy="4357254"/>
            </a:xfrm>
            <a:prstGeom prst="rect">
              <a:avLst/>
            </a:prstGeom>
          </p:spPr>
        </p:pic>
        <p:pic>
          <p:nvPicPr>
            <p:cNvPr id="14" name="תמונה 13">
              <a:extLst>
                <a:ext uri="{FF2B5EF4-FFF2-40B4-BE49-F238E27FC236}">
                  <a16:creationId xmlns:a16="http://schemas.microsoft.com/office/drawing/2014/main" id="{C06F18B3-CBE3-8C91-F351-CA080ECB14E8}"/>
                </a:ext>
              </a:extLst>
            </p:cNvPr>
            <p:cNvPicPr>
              <a:picLocks noChangeAspect="1"/>
            </p:cNvPicPr>
            <p:nvPr/>
          </p:nvPicPr>
          <p:blipFill>
            <a:blip r:embed="rId6"/>
            <a:srcRect r="4955"/>
            <a:stretch/>
          </p:blipFill>
          <p:spPr>
            <a:xfrm>
              <a:off x="10598727" y="5593773"/>
              <a:ext cx="7741604" cy="2767445"/>
            </a:xfrm>
            <a:prstGeom prst="rect">
              <a:avLst/>
            </a:prstGeom>
          </p:spPr>
        </p:pic>
      </p:grpSp>
    </p:spTree>
    <p:extLst>
      <p:ext uri="{BB962C8B-B14F-4D97-AF65-F5344CB8AC3E}">
        <p14:creationId xmlns:p14="http://schemas.microsoft.com/office/powerpoint/2010/main" val="661355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5BCA0-8BD9-E642-7247-DAEF86EC393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4DBFAD79-CE36-A237-6ABD-74E6E5895A61}"/>
              </a:ext>
            </a:extLst>
          </p:cNvPr>
          <p:cNvSpPr/>
          <p:nvPr/>
        </p:nvSpPr>
        <p:spPr>
          <a:xfrm>
            <a:off x="16083646" y="9632305"/>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TextBox 37">
            <a:extLst>
              <a:ext uri="{FF2B5EF4-FFF2-40B4-BE49-F238E27FC236}">
                <a16:creationId xmlns:a16="http://schemas.microsoft.com/office/drawing/2014/main" id="{D95613C7-77E1-D176-4F62-B471299FEF51}"/>
              </a:ext>
            </a:extLst>
          </p:cNvPr>
          <p:cNvSpPr txBox="1"/>
          <p:nvPr/>
        </p:nvSpPr>
        <p:spPr>
          <a:xfrm>
            <a:off x="565388" y="559142"/>
            <a:ext cx="12441536" cy="1723549"/>
          </a:xfrm>
          <a:prstGeom prst="rect">
            <a:avLst/>
          </a:prstGeom>
        </p:spPr>
        <p:txBody>
          <a:bodyPr lIns="0" tIns="0" rIns="0" bIns="0" rtlCol="0" anchor="t">
            <a:spAutoFit/>
          </a:bodyPr>
          <a:lstStyle/>
          <a:p>
            <a:pPr algn="l"/>
            <a:r>
              <a:rPr lang="en-US" sz="7200" dirty="0">
                <a:solidFill>
                  <a:srgbClr val="FFFFFF"/>
                </a:solidFill>
                <a:latin typeface="Glacial Indifference"/>
                <a:ea typeface="Glacial Indifference"/>
                <a:cs typeface="Glacial Indifference"/>
                <a:sym typeface="Glacial Indifference"/>
              </a:rPr>
              <a:t>Karate Club Graph</a:t>
            </a:r>
          </a:p>
          <a:p>
            <a:r>
              <a:rPr lang="en-US" sz="4000" dirty="0">
                <a:solidFill>
                  <a:srgbClr val="FFC000"/>
                </a:solidFill>
                <a:latin typeface="Glacial Indifference"/>
              </a:rPr>
              <a:t>Option 2: network + </a:t>
            </a:r>
            <a:r>
              <a:rPr lang="en-US" sz="4000" dirty="0" err="1">
                <a:solidFill>
                  <a:srgbClr val="FFC000"/>
                </a:solidFill>
                <a:latin typeface="Glacial Indifference"/>
              </a:rPr>
              <a:t>girvan</a:t>
            </a:r>
            <a:r>
              <a:rPr lang="en-US" sz="4000" dirty="0">
                <a:solidFill>
                  <a:srgbClr val="FFC000"/>
                </a:solidFill>
                <a:latin typeface="Glacial Indifference"/>
              </a:rPr>
              <a:t> </a:t>
            </a:r>
            <a:r>
              <a:rPr lang="en-US" sz="4000" dirty="0" err="1">
                <a:solidFill>
                  <a:srgbClr val="FFC000"/>
                </a:solidFill>
                <a:latin typeface="Glacial Indifference"/>
              </a:rPr>
              <a:t>newman</a:t>
            </a:r>
            <a:endParaRPr lang="en-US" sz="6600" dirty="0">
              <a:solidFill>
                <a:srgbClr val="FFFFFF"/>
              </a:solidFill>
              <a:latin typeface="Glacial Indifference"/>
              <a:ea typeface="Glacial Indifference"/>
              <a:cs typeface="Glacial Indifference"/>
              <a:sym typeface="Glacial Indifference"/>
            </a:endParaRPr>
          </a:p>
        </p:txBody>
      </p:sp>
      <p:grpSp>
        <p:nvGrpSpPr>
          <p:cNvPr id="5" name="קבוצה 4">
            <a:extLst>
              <a:ext uri="{FF2B5EF4-FFF2-40B4-BE49-F238E27FC236}">
                <a16:creationId xmlns:a16="http://schemas.microsoft.com/office/drawing/2014/main" id="{2212EDF2-AE94-7649-C84F-3F4B0CE25941}"/>
              </a:ext>
            </a:extLst>
          </p:cNvPr>
          <p:cNvGrpSpPr/>
          <p:nvPr/>
        </p:nvGrpSpPr>
        <p:grpSpPr>
          <a:xfrm>
            <a:off x="762000" y="3051463"/>
            <a:ext cx="7614799" cy="5860404"/>
            <a:chOff x="838200" y="2552699"/>
            <a:chExt cx="9448800" cy="7079605"/>
          </a:xfrm>
        </p:grpSpPr>
        <p:sp>
          <p:nvSpPr>
            <p:cNvPr id="3" name="מלבן: פינות מעוגלות 2">
              <a:extLst>
                <a:ext uri="{FF2B5EF4-FFF2-40B4-BE49-F238E27FC236}">
                  <a16:creationId xmlns:a16="http://schemas.microsoft.com/office/drawing/2014/main" id="{EE806382-6EF0-AC15-5B1C-938B43215DD4}"/>
                </a:ext>
              </a:extLst>
            </p:cNvPr>
            <p:cNvSpPr/>
            <p:nvPr/>
          </p:nvSpPr>
          <p:spPr>
            <a:xfrm>
              <a:off x="838200" y="2552699"/>
              <a:ext cx="9448800" cy="7079605"/>
            </a:xfrm>
            <a:prstGeom prst="round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11" name="תמונה 10">
              <a:extLst>
                <a:ext uri="{FF2B5EF4-FFF2-40B4-BE49-F238E27FC236}">
                  <a16:creationId xmlns:a16="http://schemas.microsoft.com/office/drawing/2014/main" id="{E5CA8CAB-1C96-91ED-9B17-DAA9277EBAD1}"/>
                </a:ext>
              </a:extLst>
            </p:cNvPr>
            <p:cNvPicPr>
              <a:picLocks noChangeAspect="1"/>
            </p:cNvPicPr>
            <p:nvPr/>
          </p:nvPicPr>
          <p:blipFill>
            <a:blip r:embed="rId3"/>
            <a:stretch>
              <a:fillRect/>
            </a:stretch>
          </p:blipFill>
          <p:spPr>
            <a:xfrm>
              <a:off x="2514600" y="2703457"/>
              <a:ext cx="6068259" cy="4471747"/>
            </a:xfrm>
            <a:prstGeom prst="rect">
              <a:avLst/>
            </a:prstGeom>
          </p:spPr>
        </p:pic>
      </p:grpSp>
      <p:pic>
        <p:nvPicPr>
          <p:cNvPr id="13" name="תמונה 12">
            <a:extLst>
              <a:ext uri="{FF2B5EF4-FFF2-40B4-BE49-F238E27FC236}">
                <a16:creationId xmlns:a16="http://schemas.microsoft.com/office/drawing/2014/main" id="{15DF7A10-3A10-8F3F-2ABA-8AB4CAA0072F}"/>
              </a:ext>
            </a:extLst>
          </p:cNvPr>
          <p:cNvPicPr>
            <a:picLocks noChangeAspect="1"/>
          </p:cNvPicPr>
          <p:nvPr/>
        </p:nvPicPr>
        <p:blipFill>
          <a:blip r:embed="rId4"/>
          <a:stretch>
            <a:fillRect/>
          </a:stretch>
        </p:blipFill>
        <p:spPr>
          <a:xfrm>
            <a:off x="2330286" y="6877911"/>
            <a:ext cx="4455870" cy="1942302"/>
          </a:xfrm>
          <a:prstGeom prst="rect">
            <a:avLst/>
          </a:prstGeom>
        </p:spPr>
      </p:pic>
      <p:grpSp>
        <p:nvGrpSpPr>
          <p:cNvPr id="6" name="קבוצה 5">
            <a:extLst>
              <a:ext uri="{FF2B5EF4-FFF2-40B4-BE49-F238E27FC236}">
                <a16:creationId xmlns:a16="http://schemas.microsoft.com/office/drawing/2014/main" id="{4FE5EBC3-4AF5-FFAC-EC41-62ED48DB162C}"/>
              </a:ext>
            </a:extLst>
          </p:cNvPr>
          <p:cNvGrpSpPr/>
          <p:nvPr/>
        </p:nvGrpSpPr>
        <p:grpSpPr>
          <a:xfrm>
            <a:off x="8763001" y="800100"/>
            <a:ext cx="9349774" cy="8832205"/>
            <a:chOff x="10598727" y="1409700"/>
            <a:chExt cx="7689273" cy="7124984"/>
          </a:xfrm>
        </p:grpSpPr>
        <p:pic>
          <p:nvPicPr>
            <p:cNvPr id="7" name="תמונה 6">
              <a:extLst>
                <a:ext uri="{FF2B5EF4-FFF2-40B4-BE49-F238E27FC236}">
                  <a16:creationId xmlns:a16="http://schemas.microsoft.com/office/drawing/2014/main" id="{B50A4A58-D658-5A6A-8EF4-EBA1F013A4A5}"/>
                </a:ext>
              </a:extLst>
            </p:cNvPr>
            <p:cNvPicPr>
              <a:picLocks noChangeAspect="1"/>
            </p:cNvPicPr>
            <p:nvPr/>
          </p:nvPicPr>
          <p:blipFill>
            <a:blip r:embed="rId5"/>
            <a:srcRect r="11125"/>
            <a:stretch/>
          </p:blipFill>
          <p:spPr>
            <a:xfrm>
              <a:off x="10598727" y="1409700"/>
              <a:ext cx="7614799" cy="3283527"/>
            </a:xfrm>
            <a:prstGeom prst="rect">
              <a:avLst/>
            </a:prstGeom>
          </p:spPr>
        </p:pic>
        <p:pic>
          <p:nvPicPr>
            <p:cNvPr id="16" name="תמונה 15">
              <a:extLst>
                <a:ext uri="{FF2B5EF4-FFF2-40B4-BE49-F238E27FC236}">
                  <a16:creationId xmlns:a16="http://schemas.microsoft.com/office/drawing/2014/main" id="{0D77AABC-6CCD-6B3E-2050-6E2299E03E5F}"/>
                </a:ext>
              </a:extLst>
            </p:cNvPr>
            <p:cNvPicPr>
              <a:picLocks noChangeAspect="1"/>
            </p:cNvPicPr>
            <p:nvPr/>
          </p:nvPicPr>
          <p:blipFill>
            <a:blip r:embed="rId6"/>
            <a:srcRect r="6350"/>
            <a:stretch/>
          </p:blipFill>
          <p:spPr>
            <a:xfrm>
              <a:off x="10598728" y="4693227"/>
              <a:ext cx="7689272" cy="3841457"/>
            </a:xfrm>
            <a:prstGeom prst="rect">
              <a:avLst/>
            </a:prstGeom>
          </p:spPr>
        </p:pic>
      </p:grpSp>
    </p:spTree>
    <p:extLst>
      <p:ext uri="{BB962C8B-B14F-4D97-AF65-F5344CB8AC3E}">
        <p14:creationId xmlns:p14="http://schemas.microsoft.com/office/powerpoint/2010/main" val="3105181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C5C929-C6B2-261A-961E-F6D531FDDFAD}"/>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E5D751C2-2E87-9F0D-3BC2-F2CBB567AB34}"/>
              </a:ext>
            </a:extLst>
          </p:cNvPr>
          <p:cNvSpPr/>
          <p:nvPr/>
        </p:nvSpPr>
        <p:spPr>
          <a:xfrm>
            <a:off x="16083646" y="9632305"/>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2">
            <a:extLst>
              <a:ext uri="{FF2B5EF4-FFF2-40B4-BE49-F238E27FC236}">
                <a16:creationId xmlns:a16="http://schemas.microsoft.com/office/drawing/2014/main" id="{78569591-2555-4623-8001-6D973181F15B}"/>
              </a:ext>
            </a:extLst>
          </p:cNvPr>
          <p:cNvSpPr txBox="1"/>
          <p:nvPr/>
        </p:nvSpPr>
        <p:spPr>
          <a:xfrm>
            <a:off x="608975" y="3723499"/>
            <a:ext cx="17070049" cy="3971985"/>
          </a:xfrm>
          <a:prstGeom prst="rect">
            <a:avLst/>
          </a:prstGeom>
        </p:spPr>
        <p:txBody>
          <a:bodyPr wrap="square" lIns="0" tIns="0" rIns="0" bIns="0" rtlCol="0" anchor="t">
            <a:spAutoFit/>
          </a:bodyPr>
          <a:lstStyle/>
          <a:p>
            <a:pPr marL="0" lvl="0" indent="0" algn="ctr">
              <a:lnSpc>
                <a:spcPts val="9600"/>
              </a:lnSpc>
              <a:spcBef>
                <a:spcPct val="0"/>
              </a:spcBef>
            </a:pPr>
            <a:r>
              <a:rPr lang="en-US" sz="166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rPr>
              <a:t>Notebook</a:t>
            </a:r>
          </a:p>
          <a:p>
            <a:pPr marL="0" lvl="0" indent="0" algn="ctr">
              <a:lnSpc>
                <a:spcPts val="9600"/>
              </a:lnSpc>
              <a:spcBef>
                <a:spcPct val="0"/>
              </a:spcBef>
            </a:pPr>
            <a:endParaRPr lang="en-US" sz="166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endParaRPr>
          </a:p>
          <a:p>
            <a:pPr marL="0" lvl="0" indent="0" algn="ctr">
              <a:lnSpc>
                <a:spcPts val="9600"/>
              </a:lnSpc>
              <a:spcBef>
                <a:spcPct val="0"/>
              </a:spcBef>
            </a:pPr>
            <a:r>
              <a:rPr lang="en-US" sz="166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rPr>
              <a:t>Time</a:t>
            </a:r>
          </a:p>
        </p:txBody>
      </p:sp>
    </p:spTree>
    <p:extLst>
      <p:ext uri="{BB962C8B-B14F-4D97-AF65-F5344CB8AC3E}">
        <p14:creationId xmlns:p14="http://schemas.microsoft.com/office/powerpoint/2010/main" val="2520179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7B39C4-3B00-1F82-4FB4-D657346E8DB5}"/>
            </a:ext>
          </a:extLst>
        </p:cNvPr>
        <p:cNvGrpSpPr/>
        <p:nvPr/>
      </p:nvGrpSpPr>
      <p:grpSpPr>
        <a:xfrm>
          <a:off x="0" y="0"/>
          <a:ext cx="0" cy="0"/>
          <a:chOff x="0" y="0"/>
          <a:chExt cx="0" cy="0"/>
        </a:xfrm>
      </p:grpSpPr>
      <p:sp>
        <p:nvSpPr>
          <p:cNvPr id="10" name="מלבן 9">
            <a:extLst>
              <a:ext uri="{FF2B5EF4-FFF2-40B4-BE49-F238E27FC236}">
                <a16:creationId xmlns:a16="http://schemas.microsoft.com/office/drawing/2014/main" id="{9CB77517-C943-DD9E-BDF5-D08C8FEB2EAF}"/>
              </a:ext>
            </a:extLst>
          </p:cNvPr>
          <p:cNvSpPr/>
          <p:nvPr/>
        </p:nvSpPr>
        <p:spPr>
          <a:xfrm>
            <a:off x="15925800" y="9632229"/>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5" name="תמונה 64">
            <a:extLst>
              <a:ext uri="{FF2B5EF4-FFF2-40B4-BE49-F238E27FC236}">
                <a16:creationId xmlns:a16="http://schemas.microsoft.com/office/drawing/2014/main" id="{067CBC54-AE24-56CB-DA3E-249AEE81900B}"/>
              </a:ext>
            </a:extLst>
          </p:cNvPr>
          <p:cNvPicPr>
            <a:picLocks noChangeAspect="1"/>
          </p:cNvPicPr>
          <p:nvPr/>
        </p:nvPicPr>
        <p:blipFill>
          <a:blip r:embed="rId3"/>
          <a:stretch>
            <a:fillRect/>
          </a:stretch>
        </p:blipFill>
        <p:spPr>
          <a:xfrm>
            <a:off x="0" y="0"/>
            <a:ext cx="18288000" cy="10373156"/>
          </a:xfrm>
          <a:prstGeom prst="rect">
            <a:avLst/>
          </a:prstGeom>
        </p:spPr>
      </p:pic>
      <p:sp>
        <p:nvSpPr>
          <p:cNvPr id="67" name="TextBox 37">
            <a:extLst>
              <a:ext uri="{FF2B5EF4-FFF2-40B4-BE49-F238E27FC236}">
                <a16:creationId xmlns:a16="http://schemas.microsoft.com/office/drawing/2014/main" id="{1EEFDC22-2515-CE37-0203-F9B1195C67B1}"/>
              </a:ext>
            </a:extLst>
          </p:cNvPr>
          <p:cNvSpPr txBox="1"/>
          <p:nvPr/>
        </p:nvSpPr>
        <p:spPr>
          <a:xfrm>
            <a:off x="990600" y="800100"/>
            <a:ext cx="14173200" cy="974626"/>
          </a:xfrm>
          <a:prstGeom prst="rect">
            <a:avLst/>
          </a:prstGeom>
        </p:spPr>
        <p:txBody>
          <a:bodyPr wrap="square" lIns="0" tIns="0" rIns="0" bIns="0" rtlCol="0" anchor="t">
            <a:spAutoFit/>
          </a:bodyPr>
          <a:lstStyle/>
          <a:p>
            <a:pPr algn="l">
              <a:lnSpc>
                <a:spcPts val="7603"/>
              </a:lnSpc>
            </a:pPr>
            <a:r>
              <a:rPr lang="en-US" sz="6600" dirty="0">
                <a:solidFill>
                  <a:srgbClr val="FFFFFF"/>
                </a:solidFill>
                <a:latin typeface="Glacial Indifference"/>
                <a:ea typeface="Glacial Indifference"/>
                <a:cs typeface="Glacial Indifference"/>
                <a:sym typeface="Glacial Indifference"/>
              </a:rPr>
              <a:t>Retweet Network During Israeli Election</a:t>
            </a:r>
          </a:p>
        </p:txBody>
      </p:sp>
      <p:sp>
        <p:nvSpPr>
          <p:cNvPr id="69" name="TextBox 13">
            <a:extLst>
              <a:ext uri="{FF2B5EF4-FFF2-40B4-BE49-F238E27FC236}">
                <a16:creationId xmlns:a16="http://schemas.microsoft.com/office/drawing/2014/main" id="{CE5DC89A-6F06-EF1D-97A7-89FD689A29B3}"/>
              </a:ext>
            </a:extLst>
          </p:cNvPr>
          <p:cNvSpPr txBox="1"/>
          <p:nvPr/>
        </p:nvSpPr>
        <p:spPr>
          <a:xfrm>
            <a:off x="582118" y="9262897"/>
            <a:ext cx="7380782" cy="738664"/>
          </a:xfrm>
          <a:prstGeom prst="rect">
            <a:avLst/>
          </a:prstGeom>
        </p:spPr>
        <p:txBody>
          <a:bodyPr wrap="square" lIns="0" tIns="0" rIns="0" bIns="0" rtlCol="0" anchor="t">
            <a:spAutoFit/>
          </a:bodyPr>
          <a:lstStyle/>
          <a:p>
            <a:r>
              <a:rPr lang="en-US" sz="4800" b="1" dirty="0">
                <a:solidFill>
                  <a:srgbClr val="FFC000"/>
                </a:solidFill>
              </a:rPr>
              <a:t>April 2019</a:t>
            </a:r>
          </a:p>
        </p:txBody>
      </p:sp>
    </p:spTree>
    <p:extLst>
      <p:ext uri="{BB962C8B-B14F-4D97-AF65-F5344CB8AC3E}">
        <p14:creationId xmlns:p14="http://schemas.microsoft.com/office/powerpoint/2010/main" val="1407756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F15F71-2EF9-60AF-7388-C9C24618C3D2}"/>
            </a:ext>
          </a:extLst>
        </p:cNvPr>
        <p:cNvGrpSpPr/>
        <p:nvPr/>
      </p:nvGrpSpPr>
      <p:grpSpPr>
        <a:xfrm>
          <a:off x="0" y="0"/>
          <a:ext cx="0" cy="0"/>
          <a:chOff x="0" y="0"/>
          <a:chExt cx="0" cy="0"/>
        </a:xfrm>
      </p:grpSpPr>
      <p:sp>
        <p:nvSpPr>
          <p:cNvPr id="10" name="מלבן 9">
            <a:extLst>
              <a:ext uri="{FF2B5EF4-FFF2-40B4-BE49-F238E27FC236}">
                <a16:creationId xmlns:a16="http://schemas.microsoft.com/office/drawing/2014/main" id="{D984CCBA-9C71-1381-70FD-132988C25BCE}"/>
              </a:ext>
            </a:extLst>
          </p:cNvPr>
          <p:cNvSpPr/>
          <p:nvPr/>
        </p:nvSpPr>
        <p:spPr>
          <a:xfrm>
            <a:off x="15925800" y="9632229"/>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תמונה 6">
            <a:extLst>
              <a:ext uri="{FF2B5EF4-FFF2-40B4-BE49-F238E27FC236}">
                <a16:creationId xmlns:a16="http://schemas.microsoft.com/office/drawing/2014/main" id="{CCA48D1C-A015-BE1D-5645-A8157860B52B}"/>
              </a:ext>
            </a:extLst>
          </p:cNvPr>
          <p:cNvPicPr>
            <a:picLocks noChangeAspect="1"/>
          </p:cNvPicPr>
          <p:nvPr/>
        </p:nvPicPr>
        <p:blipFill>
          <a:blip r:embed="rId3"/>
          <a:srcRect l="30660" t="32337" r="9389" b="6127"/>
          <a:stretch/>
        </p:blipFill>
        <p:spPr>
          <a:xfrm>
            <a:off x="0" y="-4372"/>
            <a:ext cx="18291748" cy="10649306"/>
          </a:xfrm>
          <a:prstGeom prst="rect">
            <a:avLst/>
          </a:prstGeom>
        </p:spPr>
      </p:pic>
    </p:spTree>
    <p:extLst>
      <p:ext uri="{BB962C8B-B14F-4D97-AF65-F5344CB8AC3E}">
        <p14:creationId xmlns:p14="http://schemas.microsoft.com/office/powerpoint/2010/main" val="602591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DA62CE-ECBB-BE1E-6D83-81BAAF99AC5A}"/>
            </a:ext>
          </a:extLst>
        </p:cNvPr>
        <p:cNvGrpSpPr/>
        <p:nvPr/>
      </p:nvGrpSpPr>
      <p:grpSpPr>
        <a:xfrm>
          <a:off x="0" y="0"/>
          <a:ext cx="0" cy="0"/>
          <a:chOff x="0" y="0"/>
          <a:chExt cx="0" cy="0"/>
        </a:xfrm>
      </p:grpSpPr>
      <p:sp>
        <p:nvSpPr>
          <p:cNvPr id="10" name="מלבן 9">
            <a:extLst>
              <a:ext uri="{FF2B5EF4-FFF2-40B4-BE49-F238E27FC236}">
                <a16:creationId xmlns:a16="http://schemas.microsoft.com/office/drawing/2014/main" id="{6616B44D-CAA4-38C0-D110-A7F231870EDF}"/>
              </a:ext>
            </a:extLst>
          </p:cNvPr>
          <p:cNvSpPr/>
          <p:nvPr/>
        </p:nvSpPr>
        <p:spPr>
          <a:xfrm>
            <a:off x="15925800" y="9632229"/>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7" name="תמונה 6">
            <a:extLst>
              <a:ext uri="{FF2B5EF4-FFF2-40B4-BE49-F238E27FC236}">
                <a16:creationId xmlns:a16="http://schemas.microsoft.com/office/drawing/2014/main" id="{AE295BBE-F45B-75EA-EF18-61EB83617A44}"/>
              </a:ext>
            </a:extLst>
          </p:cNvPr>
          <p:cNvPicPr>
            <a:picLocks noChangeAspect="1"/>
          </p:cNvPicPr>
          <p:nvPr/>
        </p:nvPicPr>
        <p:blipFill>
          <a:blip r:embed="rId3"/>
          <a:srcRect l="30660" t="32337" r="9389" b="6127"/>
          <a:stretch/>
        </p:blipFill>
        <p:spPr>
          <a:xfrm>
            <a:off x="0" y="-4372"/>
            <a:ext cx="18291748" cy="10649306"/>
          </a:xfrm>
          <a:prstGeom prst="rect">
            <a:avLst/>
          </a:prstGeom>
        </p:spPr>
      </p:pic>
      <p:sp>
        <p:nvSpPr>
          <p:cNvPr id="8" name="בועת דיבור: מלבן עם פינות מעוגלות 7">
            <a:extLst>
              <a:ext uri="{FF2B5EF4-FFF2-40B4-BE49-F238E27FC236}">
                <a16:creationId xmlns:a16="http://schemas.microsoft.com/office/drawing/2014/main" id="{FF2725C4-7876-3703-453C-00AE1C163A4D}"/>
              </a:ext>
            </a:extLst>
          </p:cNvPr>
          <p:cNvSpPr/>
          <p:nvPr/>
        </p:nvSpPr>
        <p:spPr>
          <a:xfrm>
            <a:off x="2133600" y="2019300"/>
            <a:ext cx="2514600" cy="517138"/>
          </a:xfrm>
          <a:prstGeom prst="wedgeRoundRectCallout">
            <a:avLst>
              <a:gd name="adj1" fmla="val 42692"/>
              <a:gd name="adj2" fmla="val 85540"/>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defTabSz="914400" rtl="1" eaLnBrk="1" fontAlgn="auto" latinLnBrk="0" hangingPunct="1">
              <a:lnSpc>
                <a:spcPct val="107000"/>
              </a:lnSpc>
              <a:spcBef>
                <a:spcPts val="0"/>
              </a:spcBef>
              <a:spcAft>
                <a:spcPts val="800"/>
              </a:spcAft>
              <a:buClr>
                <a:srgbClr val="000000"/>
              </a:buClr>
              <a:buSzTx/>
              <a:buFont typeface="Arial"/>
              <a:buNone/>
              <a:tabLst/>
              <a:defRPr/>
            </a:pPr>
            <a:r>
              <a:rPr lang="en-US" sz="2000" b="1" dirty="0"/>
              <a:t>Benjamin Netanyahu</a:t>
            </a:r>
            <a:endParaRPr kumimoji="0" lang="en-US" sz="2000" b="1" i="0" u="none" strike="noStrike" kern="0" cap="none" spc="0" normalizeH="0" baseline="0" noProof="0" dirty="0">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endParaRPr>
          </a:p>
        </p:txBody>
      </p:sp>
      <p:sp>
        <p:nvSpPr>
          <p:cNvPr id="9" name="בועת דיבור: מלבן עם פינות מעוגלות 8">
            <a:extLst>
              <a:ext uri="{FF2B5EF4-FFF2-40B4-BE49-F238E27FC236}">
                <a16:creationId xmlns:a16="http://schemas.microsoft.com/office/drawing/2014/main" id="{398AC488-A4C5-F938-F987-D2F40A522BDC}"/>
              </a:ext>
            </a:extLst>
          </p:cNvPr>
          <p:cNvSpPr/>
          <p:nvPr/>
        </p:nvSpPr>
        <p:spPr>
          <a:xfrm>
            <a:off x="1752600" y="3147923"/>
            <a:ext cx="1905000" cy="517138"/>
          </a:xfrm>
          <a:prstGeom prst="wedgeRoundRectCallout">
            <a:avLst>
              <a:gd name="adj1" fmla="val 80248"/>
              <a:gd name="adj2" fmla="val 65249"/>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defTabSz="914400" rtl="1" eaLnBrk="1" fontAlgn="auto" latinLnBrk="0" hangingPunct="1">
              <a:lnSpc>
                <a:spcPct val="107000"/>
              </a:lnSpc>
              <a:spcBef>
                <a:spcPts val="0"/>
              </a:spcBef>
              <a:spcAft>
                <a:spcPts val="800"/>
              </a:spcAft>
              <a:buClr>
                <a:srgbClr val="000000"/>
              </a:buClr>
              <a:buSzTx/>
              <a:buFont typeface="Arial"/>
              <a:buNone/>
              <a:tabLst/>
              <a:defRPr/>
            </a:pPr>
            <a:r>
              <a:rPr lang="en-US" sz="2000" b="1" dirty="0"/>
              <a:t>Yair Netanyahu</a:t>
            </a:r>
          </a:p>
        </p:txBody>
      </p:sp>
      <p:sp>
        <p:nvSpPr>
          <p:cNvPr id="11" name="בועת דיבור: מלבן עם פינות מעוגלות 10">
            <a:extLst>
              <a:ext uri="{FF2B5EF4-FFF2-40B4-BE49-F238E27FC236}">
                <a16:creationId xmlns:a16="http://schemas.microsoft.com/office/drawing/2014/main" id="{FF9BC2B1-758B-3E3E-5D66-F1CC598A0F01}"/>
              </a:ext>
            </a:extLst>
          </p:cNvPr>
          <p:cNvSpPr/>
          <p:nvPr/>
        </p:nvSpPr>
        <p:spPr>
          <a:xfrm>
            <a:off x="5715000" y="3314677"/>
            <a:ext cx="1371600" cy="517138"/>
          </a:xfrm>
          <a:prstGeom prst="wedgeRoundRectCallout">
            <a:avLst>
              <a:gd name="adj1" fmla="val 773"/>
              <a:gd name="adj2" fmla="val 137716"/>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defTabSz="914400" rtl="1" eaLnBrk="1" fontAlgn="auto" latinLnBrk="0" hangingPunct="1">
              <a:lnSpc>
                <a:spcPct val="107000"/>
              </a:lnSpc>
              <a:spcBef>
                <a:spcPts val="0"/>
              </a:spcBef>
              <a:spcAft>
                <a:spcPts val="800"/>
              </a:spcAft>
              <a:buClr>
                <a:srgbClr val="000000"/>
              </a:buClr>
              <a:buSzTx/>
              <a:buFont typeface="Arial"/>
              <a:buNone/>
              <a:tabLst/>
              <a:defRPr/>
            </a:pPr>
            <a:r>
              <a:rPr lang="en-US" sz="2000" b="1" dirty="0"/>
              <a:t>Amit Segal</a:t>
            </a:r>
          </a:p>
        </p:txBody>
      </p:sp>
      <p:sp>
        <p:nvSpPr>
          <p:cNvPr id="12" name="בועת דיבור: מלבן עם פינות מעוגלות 11">
            <a:extLst>
              <a:ext uri="{FF2B5EF4-FFF2-40B4-BE49-F238E27FC236}">
                <a16:creationId xmlns:a16="http://schemas.microsoft.com/office/drawing/2014/main" id="{B7E9FEED-79F3-C85D-136F-85511C05E7C7}"/>
              </a:ext>
            </a:extLst>
          </p:cNvPr>
          <p:cNvSpPr/>
          <p:nvPr/>
        </p:nvSpPr>
        <p:spPr>
          <a:xfrm>
            <a:off x="11201400" y="1494042"/>
            <a:ext cx="1295400" cy="517138"/>
          </a:xfrm>
          <a:prstGeom prst="wedgeRoundRectCallout">
            <a:avLst>
              <a:gd name="adj1" fmla="val 47767"/>
              <a:gd name="adj2" fmla="val 117425"/>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defTabSz="914400" rtl="1" eaLnBrk="1" fontAlgn="auto" latinLnBrk="0" hangingPunct="1">
              <a:lnSpc>
                <a:spcPct val="107000"/>
              </a:lnSpc>
              <a:spcBef>
                <a:spcPts val="0"/>
              </a:spcBef>
              <a:spcAft>
                <a:spcPts val="800"/>
              </a:spcAft>
              <a:buClr>
                <a:srgbClr val="000000"/>
              </a:buClr>
              <a:buSzTx/>
              <a:buFont typeface="Arial"/>
              <a:buNone/>
              <a:tabLst/>
              <a:defRPr/>
            </a:pPr>
            <a:r>
              <a:rPr lang="en-US" sz="2000" b="1" dirty="0"/>
              <a:t>Yair Lapid</a:t>
            </a:r>
          </a:p>
        </p:txBody>
      </p:sp>
      <p:sp>
        <p:nvSpPr>
          <p:cNvPr id="13" name="בועת דיבור: מלבן עם פינות מעוגלות 12">
            <a:extLst>
              <a:ext uri="{FF2B5EF4-FFF2-40B4-BE49-F238E27FC236}">
                <a16:creationId xmlns:a16="http://schemas.microsoft.com/office/drawing/2014/main" id="{72C7A9D9-023A-8C15-2C88-EA5621D61B3D}"/>
              </a:ext>
            </a:extLst>
          </p:cNvPr>
          <p:cNvSpPr/>
          <p:nvPr/>
        </p:nvSpPr>
        <p:spPr>
          <a:xfrm>
            <a:off x="13593580" y="1073410"/>
            <a:ext cx="1676400" cy="517138"/>
          </a:xfrm>
          <a:prstGeom prst="wedgeRoundRectCallout">
            <a:avLst>
              <a:gd name="adj1" fmla="val -54065"/>
              <a:gd name="adj2" fmla="val 215980"/>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defTabSz="914400" rtl="1" eaLnBrk="1" fontAlgn="auto" latinLnBrk="0" hangingPunct="1">
              <a:lnSpc>
                <a:spcPct val="107000"/>
              </a:lnSpc>
              <a:spcBef>
                <a:spcPts val="0"/>
              </a:spcBef>
              <a:spcAft>
                <a:spcPts val="800"/>
              </a:spcAft>
              <a:buClr>
                <a:srgbClr val="000000"/>
              </a:buClr>
              <a:buSzTx/>
              <a:buFont typeface="Arial"/>
              <a:buNone/>
              <a:tabLst/>
              <a:defRPr/>
            </a:pPr>
            <a:r>
              <a:rPr lang="en-US" sz="2000" b="1" dirty="0"/>
              <a:t>Benny Gantz</a:t>
            </a:r>
          </a:p>
        </p:txBody>
      </p:sp>
      <p:sp>
        <p:nvSpPr>
          <p:cNvPr id="15" name="בועת דיבור: מלבן עם פינות מעוגלות 14">
            <a:extLst>
              <a:ext uri="{FF2B5EF4-FFF2-40B4-BE49-F238E27FC236}">
                <a16:creationId xmlns:a16="http://schemas.microsoft.com/office/drawing/2014/main" id="{102BED17-E194-8948-BAD0-490AFC20693C}"/>
              </a:ext>
            </a:extLst>
          </p:cNvPr>
          <p:cNvSpPr/>
          <p:nvPr/>
        </p:nvSpPr>
        <p:spPr>
          <a:xfrm>
            <a:off x="14431780" y="2834401"/>
            <a:ext cx="1371600" cy="517138"/>
          </a:xfrm>
          <a:prstGeom prst="wedgeRoundRectCallout">
            <a:avLst>
              <a:gd name="adj1" fmla="val -83573"/>
              <a:gd name="adj2" fmla="val -94178"/>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defTabSz="914400" rtl="1" eaLnBrk="1" fontAlgn="auto" latinLnBrk="0" hangingPunct="1">
              <a:lnSpc>
                <a:spcPct val="107000"/>
              </a:lnSpc>
              <a:spcBef>
                <a:spcPts val="0"/>
              </a:spcBef>
              <a:spcAft>
                <a:spcPts val="800"/>
              </a:spcAft>
              <a:buClr>
                <a:srgbClr val="000000"/>
              </a:buClr>
              <a:buSzTx/>
              <a:buFont typeface="Arial"/>
              <a:buNone/>
              <a:tabLst/>
              <a:defRPr/>
            </a:pPr>
            <a:r>
              <a:rPr lang="en-US" sz="2000" b="1" dirty="0"/>
              <a:t>Ben </a:t>
            </a:r>
            <a:r>
              <a:rPr lang="en-US" sz="2000" b="1" dirty="0" err="1"/>
              <a:t>Caspit</a:t>
            </a:r>
            <a:endParaRPr lang="en-US" sz="2000" b="1" dirty="0"/>
          </a:p>
        </p:txBody>
      </p:sp>
      <p:sp>
        <p:nvSpPr>
          <p:cNvPr id="16" name="בועת דיבור: מלבן עם פינות מעוגלות 15">
            <a:extLst>
              <a:ext uri="{FF2B5EF4-FFF2-40B4-BE49-F238E27FC236}">
                <a16:creationId xmlns:a16="http://schemas.microsoft.com/office/drawing/2014/main" id="{EB7D1DFB-B827-9102-CADF-A52B66E5B434}"/>
              </a:ext>
            </a:extLst>
          </p:cNvPr>
          <p:cNvSpPr/>
          <p:nvPr/>
        </p:nvSpPr>
        <p:spPr>
          <a:xfrm>
            <a:off x="7772400" y="4884931"/>
            <a:ext cx="1905000" cy="517138"/>
          </a:xfrm>
          <a:prstGeom prst="wedgeRoundRectCallout">
            <a:avLst>
              <a:gd name="adj1" fmla="val -54965"/>
              <a:gd name="adj2" fmla="val -131861"/>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defTabSz="914400" rtl="1" eaLnBrk="1" fontAlgn="auto" latinLnBrk="0" hangingPunct="1">
              <a:lnSpc>
                <a:spcPct val="107000"/>
              </a:lnSpc>
              <a:spcBef>
                <a:spcPts val="0"/>
              </a:spcBef>
              <a:spcAft>
                <a:spcPts val="800"/>
              </a:spcAft>
              <a:buClr>
                <a:srgbClr val="000000"/>
              </a:buClr>
              <a:buSzTx/>
              <a:buFont typeface="Arial"/>
              <a:buNone/>
              <a:tabLst/>
              <a:defRPr/>
            </a:pPr>
            <a:r>
              <a:rPr lang="en-US" sz="2000" b="1" dirty="0"/>
              <a:t>Naftali Bennett</a:t>
            </a:r>
          </a:p>
        </p:txBody>
      </p:sp>
      <p:sp>
        <p:nvSpPr>
          <p:cNvPr id="17" name="בועת דיבור: מלבן עם פינות מעוגלות 16">
            <a:extLst>
              <a:ext uri="{FF2B5EF4-FFF2-40B4-BE49-F238E27FC236}">
                <a16:creationId xmlns:a16="http://schemas.microsoft.com/office/drawing/2014/main" id="{80ED204D-8DD5-345F-E866-2C7CFD7374E3}"/>
              </a:ext>
            </a:extLst>
          </p:cNvPr>
          <p:cNvSpPr/>
          <p:nvPr/>
        </p:nvSpPr>
        <p:spPr>
          <a:xfrm>
            <a:off x="13898380" y="4554146"/>
            <a:ext cx="1905000" cy="517138"/>
          </a:xfrm>
          <a:prstGeom prst="wedgeRoundRectCallout">
            <a:avLst>
              <a:gd name="adj1" fmla="val -83573"/>
              <a:gd name="adj2" fmla="val -94178"/>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defTabSz="914400" rtl="1" eaLnBrk="1" fontAlgn="auto" latinLnBrk="0" hangingPunct="1">
              <a:lnSpc>
                <a:spcPct val="107000"/>
              </a:lnSpc>
              <a:spcBef>
                <a:spcPts val="0"/>
              </a:spcBef>
              <a:spcAft>
                <a:spcPts val="800"/>
              </a:spcAft>
              <a:buClr>
                <a:srgbClr val="000000"/>
              </a:buClr>
              <a:buSzTx/>
              <a:buFont typeface="Arial"/>
              <a:buNone/>
              <a:tabLst/>
              <a:defRPr/>
            </a:pPr>
            <a:r>
              <a:rPr lang="en-US" sz="2000" b="1" dirty="0"/>
              <a:t>Chaim Levinson</a:t>
            </a:r>
          </a:p>
        </p:txBody>
      </p:sp>
    </p:spTree>
    <p:extLst>
      <p:ext uri="{BB962C8B-B14F-4D97-AF65-F5344CB8AC3E}">
        <p14:creationId xmlns:p14="http://schemas.microsoft.com/office/powerpoint/2010/main" val="3360294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761924-A40E-5138-5AA1-0F9BD8ACDFDD}"/>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A632C79F-8780-3473-B7E8-ED77A1790A67}"/>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8800"/>
                    </a14:imgEffect>
                    <a14:imgEffect>
                      <a14:brightnessContrast bright="-40000" contrast="20000"/>
                    </a14:imgEffect>
                  </a14:imgLayer>
                </a14:imgProps>
              </a:ext>
            </a:extLst>
          </a:blip>
          <a:stretch>
            <a:fillRect/>
          </a:stretch>
        </p:blipFill>
        <p:spPr>
          <a:xfrm>
            <a:off x="6248400" y="-2294555"/>
            <a:ext cx="14182131" cy="13372177"/>
          </a:xfrm>
          <a:prstGeom prst="rect">
            <a:avLst/>
          </a:prstGeom>
        </p:spPr>
      </p:pic>
      <p:grpSp>
        <p:nvGrpSpPr>
          <p:cNvPr id="13" name="קבוצה 12">
            <a:extLst>
              <a:ext uri="{FF2B5EF4-FFF2-40B4-BE49-F238E27FC236}">
                <a16:creationId xmlns:a16="http://schemas.microsoft.com/office/drawing/2014/main" id="{61B0303A-0A91-B022-C39F-030CFFC87167}"/>
              </a:ext>
            </a:extLst>
          </p:cNvPr>
          <p:cNvGrpSpPr/>
          <p:nvPr/>
        </p:nvGrpSpPr>
        <p:grpSpPr>
          <a:xfrm>
            <a:off x="844253" y="5762727"/>
            <a:ext cx="15538746" cy="533400"/>
            <a:chOff x="844253" y="5762727"/>
            <a:chExt cx="15538746" cy="533400"/>
          </a:xfrm>
        </p:grpSpPr>
        <p:sp>
          <p:nvSpPr>
            <p:cNvPr id="16" name="Shape 1">
              <a:extLst>
                <a:ext uri="{FF2B5EF4-FFF2-40B4-BE49-F238E27FC236}">
                  <a16:creationId xmlns:a16="http://schemas.microsoft.com/office/drawing/2014/main" id="{A8749D02-8977-6A06-A8A3-5B5D747DCAF4}"/>
                </a:ext>
              </a:extLst>
            </p:cNvPr>
            <p:cNvSpPr/>
            <p:nvPr/>
          </p:nvSpPr>
          <p:spPr>
            <a:xfrm>
              <a:off x="844253" y="5844540"/>
              <a:ext cx="424755" cy="424755"/>
            </a:xfrm>
            <a:prstGeom prst="roundRect">
              <a:avLst>
                <a:gd name="adj" fmla="val 24005"/>
              </a:avLst>
            </a:prstGeom>
            <a:solidFill>
              <a:srgbClr val="3D3D42"/>
            </a:solidFill>
            <a:ln w="7620">
              <a:solidFill>
                <a:srgbClr val="56565B"/>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2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17" name="Text 2">
              <a:extLst>
                <a:ext uri="{FF2B5EF4-FFF2-40B4-BE49-F238E27FC236}">
                  <a16:creationId xmlns:a16="http://schemas.microsoft.com/office/drawing/2014/main" id="{8C86781D-3B06-9F61-68F4-3F15B7AB4952}"/>
                </a:ext>
              </a:extLst>
            </p:cNvPr>
            <p:cNvSpPr/>
            <p:nvPr/>
          </p:nvSpPr>
          <p:spPr>
            <a:xfrm>
              <a:off x="1832414" y="5762727"/>
              <a:ext cx="14550585" cy="5334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Instrument Sans Semi Bold" pitchFamily="34" charset="0"/>
                  <a:ea typeface="Instrument Sans Semi Bold" pitchFamily="34" charset="-122"/>
                  <a:cs typeface="Instrument Sans Semi Bold" pitchFamily="34" charset="-120"/>
                </a:rPr>
                <a:t>Network Analysis: Core Concepts &amp; Tools</a:t>
              </a:r>
              <a:endParaRPr kumimoji="0" lang="en-US" sz="40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2" name="קבוצה 11">
            <a:extLst>
              <a:ext uri="{FF2B5EF4-FFF2-40B4-BE49-F238E27FC236}">
                <a16:creationId xmlns:a16="http://schemas.microsoft.com/office/drawing/2014/main" id="{D9D7A21C-9BFA-ED94-1D60-F78B53660F7F}"/>
              </a:ext>
            </a:extLst>
          </p:cNvPr>
          <p:cNvGrpSpPr/>
          <p:nvPr/>
        </p:nvGrpSpPr>
        <p:grpSpPr>
          <a:xfrm>
            <a:off x="844253" y="4510240"/>
            <a:ext cx="15538746" cy="533400"/>
            <a:chOff x="844253" y="4510240"/>
            <a:chExt cx="15538746" cy="533400"/>
          </a:xfrm>
        </p:grpSpPr>
        <p:sp>
          <p:nvSpPr>
            <p:cNvPr id="7" name="Shape 7">
              <a:extLst>
                <a:ext uri="{FF2B5EF4-FFF2-40B4-BE49-F238E27FC236}">
                  <a16:creationId xmlns:a16="http://schemas.microsoft.com/office/drawing/2014/main" id="{31B2051B-60AC-4A15-8996-3299A6307658}"/>
                </a:ext>
              </a:extLst>
            </p:cNvPr>
            <p:cNvSpPr/>
            <p:nvPr/>
          </p:nvSpPr>
          <p:spPr>
            <a:xfrm>
              <a:off x="844253" y="4617720"/>
              <a:ext cx="424755" cy="424755"/>
            </a:xfrm>
            <a:prstGeom prst="roundRect">
              <a:avLst>
                <a:gd name="adj" fmla="val 24005"/>
              </a:avLst>
            </a:prstGeom>
            <a:solidFill>
              <a:srgbClr val="3D3D42"/>
            </a:solidFill>
            <a:ln w="7620">
              <a:solidFill>
                <a:srgbClr val="56565B"/>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2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21" name="Text 2">
              <a:extLst>
                <a:ext uri="{FF2B5EF4-FFF2-40B4-BE49-F238E27FC236}">
                  <a16:creationId xmlns:a16="http://schemas.microsoft.com/office/drawing/2014/main" id="{E31EDB56-9A47-8DF0-F4A4-17538605C806}"/>
                </a:ext>
              </a:extLst>
            </p:cNvPr>
            <p:cNvSpPr/>
            <p:nvPr/>
          </p:nvSpPr>
          <p:spPr>
            <a:xfrm>
              <a:off x="1832414" y="4510240"/>
              <a:ext cx="14550585" cy="5334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Instrument Sans Semi Bold" pitchFamily="34" charset="0"/>
                  <a:ea typeface="Instrument Sans Semi Bold" pitchFamily="34" charset="-122"/>
                  <a:cs typeface="Instrument Sans Semi Bold" pitchFamily="34" charset="-120"/>
                </a:rPr>
                <a:t>Large Language Models (LLMs): Foundations &amp; Applications</a:t>
              </a:r>
              <a:endParaRPr kumimoji="0" lang="en-US" sz="4000" b="0" i="0" u="none" strike="noStrike" kern="1200" cap="none" spc="0" normalizeH="0" baseline="0" noProof="0" dirty="0">
                <a:ln>
                  <a:noFill/>
                </a:ln>
                <a:solidFill>
                  <a:prstClr val="white"/>
                </a:solidFill>
                <a:effectLst/>
                <a:uLnTx/>
                <a:uFillTx/>
                <a:latin typeface="Calibri"/>
                <a:ea typeface="+mn-ea"/>
                <a:cs typeface="+mn-cs"/>
              </a:endParaRPr>
            </a:p>
          </p:txBody>
        </p:sp>
      </p:grpSp>
      <p:grpSp>
        <p:nvGrpSpPr>
          <p:cNvPr id="11" name="קבוצה 10">
            <a:extLst>
              <a:ext uri="{FF2B5EF4-FFF2-40B4-BE49-F238E27FC236}">
                <a16:creationId xmlns:a16="http://schemas.microsoft.com/office/drawing/2014/main" id="{469F9F92-28B7-EA07-8195-78BB04E27ECD}"/>
              </a:ext>
            </a:extLst>
          </p:cNvPr>
          <p:cNvGrpSpPr/>
          <p:nvPr/>
        </p:nvGrpSpPr>
        <p:grpSpPr>
          <a:xfrm>
            <a:off x="844253" y="3257753"/>
            <a:ext cx="15538746" cy="557902"/>
            <a:chOff x="844253" y="3257753"/>
            <a:chExt cx="15538746" cy="557902"/>
          </a:xfrm>
        </p:grpSpPr>
        <p:sp>
          <p:nvSpPr>
            <p:cNvPr id="4" name="Shape 1">
              <a:extLst>
                <a:ext uri="{FF2B5EF4-FFF2-40B4-BE49-F238E27FC236}">
                  <a16:creationId xmlns:a16="http://schemas.microsoft.com/office/drawing/2014/main" id="{D754A2C9-DAB6-0A3D-4C67-4DEA358EC95C}"/>
                </a:ext>
              </a:extLst>
            </p:cNvPr>
            <p:cNvSpPr/>
            <p:nvPr/>
          </p:nvSpPr>
          <p:spPr>
            <a:xfrm>
              <a:off x="844253" y="3390900"/>
              <a:ext cx="424755" cy="424755"/>
            </a:xfrm>
            <a:prstGeom prst="roundRect">
              <a:avLst>
                <a:gd name="adj" fmla="val 24005"/>
              </a:avLst>
            </a:prstGeom>
            <a:solidFill>
              <a:srgbClr val="3D3D42"/>
            </a:solidFill>
            <a:ln w="7620">
              <a:solidFill>
                <a:srgbClr val="56565B"/>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2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sp>
          <p:nvSpPr>
            <p:cNvPr id="24" name="Text 2">
              <a:extLst>
                <a:ext uri="{FF2B5EF4-FFF2-40B4-BE49-F238E27FC236}">
                  <a16:creationId xmlns:a16="http://schemas.microsoft.com/office/drawing/2014/main" id="{4D777CAB-B722-B376-696A-8294BFE3F3FE}"/>
                </a:ext>
              </a:extLst>
            </p:cNvPr>
            <p:cNvSpPr/>
            <p:nvPr/>
          </p:nvSpPr>
          <p:spPr>
            <a:xfrm>
              <a:off x="1832414" y="3257753"/>
              <a:ext cx="14550585" cy="5334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Instrument Sans Semi Bold" pitchFamily="34" charset="0"/>
                  <a:ea typeface="Instrument Sans Semi Bold" pitchFamily="34" charset="-122"/>
                  <a:cs typeface="Instrument Sans Semi Bold" pitchFamily="34" charset="-120"/>
                </a:rPr>
                <a:t>Introduction &amp; Motivation</a:t>
              </a:r>
            </a:p>
          </p:txBody>
        </p:sp>
      </p:grpSp>
      <p:grpSp>
        <p:nvGrpSpPr>
          <p:cNvPr id="14" name="קבוצה 13">
            <a:extLst>
              <a:ext uri="{FF2B5EF4-FFF2-40B4-BE49-F238E27FC236}">
                <a16:creationId xmlns:a16="http://schemas.microsoft.com/office/drawing/2014/main" id="{B5A750BD-EBF6-5A14-341B-4562AF8537C2}"/>
              </a:ext>
            </a:extLst>
          </p:cNvPr>
          <p:cNvGrpSpPr/>
          <p:nvPr/>
        </p:nvGrpSpPr>
        <p:grpSpPr>
          <a:xfrm>
            <a:off x="844253" y="7015214"/>
            <a:ext cx="15538746" cy="533400"/>
            <a:chOff x="844253" y="7015214"/>
            <a:chExt cx="15538746" cy="533400"/>
          </a:xfrm>
        </p:grpSpPr>
        <p:sp>
          <p:nvSpPr>
            <p:cNvPr id="25" name="Text 2">
              <a:extLst>
                <a:ext uri="{FF2B5EF4-FFF2-40B4-BE49-F238E27FC236}">
                  <a16:creationId xmlns:a16="http://schemas.microsoft.com/office/drawing/2014/main" id="{FF72430B-9B39-DD8A-4F1B-CC76C4758E5F}"/>
                </a:ext>
              </a:extLst>
            </p:cNvPr>
            <p:cNvSpPr/>
            <p:nvPr/>
          </p:nvSpPr>
          <p:spPr>
            <a:xfrm>
              <a:off x="1832414" y="7015214"/>
              <a:ext cx="14550585" cy="5334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Instrument Sans Semi Bold" pitchFamily="34" charset="0"/>
                  <a:ea typeface="Instrument Sans Semi Bold" pitchFamily="34" charset="-122"/>
                  <a:cs typeface="Instrument Sans Semi Bold" pitchFamily="34" charset="-120"/>
                </a:rPr>
                <a:t>Bot Detection in Israeli Elections – Our Approach</a:t>
              </a:r>
              <a:endParaRPr kumimoji="0" lang="en-US" sz="4000" b="0" i="0" u="none" strike="noStrike" kern="1200" cap="none" spc="0" normalizeH="0" baseline="0" noProof="0" dirty="0">
                <a:ln>
                  <a:noFill/>
                </a:ln>
                <a:solidFill>
                  <a:prstClr val="white"/>
                </a:solidFill>
                <a:effectLst/>
                <a:uLnTx/>
                <a:uFillTx/>
                <a:latin typeface="Calibri"/>
                <a:ea typeface="+mn-ea"/>
                <a:cs typeface="+mn-cs"/>
              </a:endParaRPr>
            </a:p>
          </p:txBody>
        </p:sp>
        <p:sp>
          <p:nvSpPr>
            <p:cNvPr id="28" name="Shape 1">
              <a:extLst>
                <a:ext uri="{FF2B5EF4-FFF2-40B4-BE49-F238E27FC236}">
                  <a16:creationId xmlns:a16="http://schemas.microsoft.com/office/drawing/2014/main" id="{A432D8A1-A283-F306-EE86-B6E1B578E8AA}"/>
                </a:ext>
              </a:extLst>
            </p:cNvPr>
            <p:cNvSpPr/>
            <p:nvPr/>
          </p:nvSpPr>
          <p:spPr>
            <a:xfrm>
              <a:off x="844253" y="7071360"/>
              <a:ext cx="424755" cy="424755"/>
            </a:xfrm>
            <a:prstGeom prst="roundRect">
              <a:avLst>
                <a:gd name="adj" fmla="val 24005"/>
              </a:avLst>
            </a:prstGeom>
            <a:solidFill>
              <a:srgbClr val="3D3D42"/>
            </a:solidFill>
            <a:ln w="7620">
              <a:solidFill>
                <a:srgbClr val="56565B"/>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2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grpSp>
      <p:grpSp>
        <p:nvGrpSpPr>
          <p:cNvPr id="15" name="קבוצה 14">
            <a:extLst>
              <a:ext uri="{FF2B5EF4-FFF2-40B4-BE49-F238E27FC236}">
                <a16:creationId xmlns:a16="http://schemas.microsoft.com/office/drawing/2014/main" id="{CC5B3242-C793-5D61-556A-8CD5AB4927EE}"/>
              </a:ext>
            </a:extLst>
          </p:cNvPr>
          <p:cNvGrpSpPr/>
          <p:nvPr/>
        </p:nvGrpSpPr>
        <p:grpSpPr>
          <a:xfrm>
            <a:off x="844253" y="8267700"/>
            <a:ext cx="15538746" cy="533400"/>
            <a:chOff x="844253" y="8267700"/>
            <a:chExt cx="15538746" cy="533400"/>
          </a:xfrm>
        </p:grpSpPr>
        <p:sp>
          <p:nvSpPr>
            <p:cNvPr id="26" name="Text 2">
              <a:extLst>
                <a:ext uri="{FF2B5EF4-FFF2-40B4-BE49-F238E27FC236}">
                  <a16:creationId xmlns:a16="http://schemas.microsoft.com/office/drawing/2014/main" id="{CD4288ED-6221-131F-9C7A-229B039A542E}"/>
                </a:ext>
              </a:extLst>
            </p:cNvPr>
            <p:cNvSpPr/>
            <p:nvPr/>
          </p:nvSpPr>
          <p:spPr>
            <a:xfrm>
              <a:off x="1832414" y="8267700"/>
              <a:ext cx="14550585" cy="533400"/>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prstClr val="white"/>
                  </a:solidFill>
                  <a:effectLst/>
                  <a:uLnTx/>
                  <a:uFillTx/>
                  <a:latin typeface="Instrument Sans Semi Bold" pitchFamily="34" charset="0"/>
                  <a:ea typeface="Instrument Sans Semi Bold" pitchFamily="34" charset="-122"/>
                  <a:cs typeface="Instrument Sans Semi Bold" pitchFamily="34" charset="-120"/>
                </a:rPr>
                <a:t>What’s Next</a:t>
              </a:r>
              <a:endParaRPr kumimoji="0" lang="en-US" sz="4000" b="0" i="0" u="none" strike="noStrike" kern="1200" cap="none" spc="0" normalizeH="0" baseline="0" noProof="0" dirty="0">
                <a:ln>
                  <a:noFill/>
                </a:ln>
                <a:solidFill>
                  <a:prstClr val="white"/>
                </a:solidFill>
                <a:effectLst/>
                <a:uLnTx/>
                <a:uFillTx/>
                <a:latin typeface="Calibri"/>
                <a:ea typeface="+mn-ea"/>
                <a:cs typeface="+mn-cs"/>
              </a:endParaRPr>
            </a:p>
          </p:txBody>
        </p:sp>
        <p:sp>
          <p:nvSpPr>
            <p:cNvPr id="31" name="Shape 1">
              <a:extLst>
                <a:ext uri="{FF2B5EF4-FFF2-40B4-BE49-F238E27FC236}">
                  <a16:creationId xmlns:a16="http://schemas.microsoft.com/office/drawing/2014/main" id="{88A583D6-E5C7-E876-41E9-226BD995421E}"/>
                </a:ext>
              </a:extLst>
            </p:cNvPr>
            <p:cNvSpPr/>
            <p:nvPr/>
          </p:nvSpPr>
          <p:spPr>
            <a:xfrm>
              <a:off x="844253" y="8298180"/>
              <a:ext cx="424755" cy="424755"/>
            </a:xfrm>
            <a:prstGeom prst="roundRect">
              <a:avLst>
                <a:gd name="adj" fmla="val 24005"/>
              </a:avLst>
            </a:prstGeom>
            <a:solidFill>
              <a:srgbClr val="3D3D42"/>
            </a:solidFill>
            <a:ln w="7620">
              <a:solidFill>
                <a:srgbClr val="56565B"/>
              </a:solidFill>
              <a:prstDash val="soli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he-IL" sz="2800" b="0" i="0" u="none" strike="noStrike" kern="1200" cap="none" spc="0" normalizeH="0" baseline="0" noProof="0">
                <a:ln>
                  <a:noFill/>
                </a:ln>
                <a:solidFill>
                  <a:prstClr val="black"/>
                </a:solidFill>
                <a:effectLst/>
                <a:uLnTx/>
                <a:uFillTx/>
                <a:latin typeface="Calibri"/>
                <a:ea typeface="+mn-ea"/>
                <a:cs typeface="Arial" panose="020B0604020202020204" pitchFamily="34" charset="0"/>
              </a:endParaRPr>
            </a:p>
          </p:txBody>
        </p:sp>
      </p:grpSp>
      <p:sp>
        <p:nvSpPr>
          <p:cNvPr id="2" name="TextBox 2">
            <a:extLst>
              <a:ext uri="{FF2B5EF4-FFF2-40B4-BE49-F238E27FC236}">
                <a16:creationId xmlns:a16="http://schemas.microsoft.com/office/drawing/2014/main" id="{3E3C2099-B0E9-9569-60C7-4250ECA4A7A5}"/>
              </a:ext>
            </a:extLst>
          </p:cNvPr>
          <p:cNvSpPr txBox="1"/>
          <p:nvPr/>
        </p:nvSpPr>
        <p:spPr>
          <a:xfrm>
            <a:off x="-914400" y="1303514"/>
            <a:ext cx="10211423" cy="1329595"/>
          </a:xfrm>
          <a:prstGeom prst="rect">
            <a:avLst/>
          </a:prstGeom>
        </p:spPr>
        <p:txBody>
          <a:bodyPr wrap="square" lIns="0" tIns="0" rIns="0" bIns="0" rtlCol="0" anchor="t">
            <a:spAutoFit/>
          </a:bodyPr>
          <a:lstStyle/>
          <a:p>
            <a:pPr marL="0" lvl="0" indent="0" algn="ctr">
              <a:lnSpc>
                <a:spcPts val="9600"/>
              </a:lnSpc>
              <a:spcBef>
                <a:spcPct val="0"/>
              </a:spcBef>
            </a:pPr>
            <a:r>
              <a:rPr lang="en-US" sz="115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rPr>
              <a:t>Agenda</a:t>
            </a:r>
          </a:p>
        </p:txBody>
      </p:sp>
    </p:spTree>
    <p:extLst>
      <p:ext uri="{BB962C8B-B14F-4D97-AF65-F5344CB8AC3E}">
        <p14:creationId xmlns:p14="http://schemas.microsoft.com/office/powerpoint/2010/main" val="3831526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anim calcmode="lin" valueType="num">
                                      <p:cBhvr>
                                        <p:cTn id="15" dur="500" fill="hold"/>
                                        <p:tgtEl>
                                          <p:spTgt spid="12"/>
                                        </p:tgtEl>
                                        <p:attrNameLst>
                                          <p:attrName>ppt_x</p:attrName>
                                        </p:attrNameLst>
                                      </p:cBhvr>
                                      <p:tavLst>
                                        <p:tav tm="0">
                                          <p:val>
                                            <p:strVal val="#ppt_x"/>
                                          </p:val>
                                        </p:tav>
                                        <p:tav tm="100000">
                                          <p:val>
                                            <p:strVal val="#ppt_x"/>
                                          </p:val>
                                        </p:tav>
                                      </p:tavLst>
                                    </p:anim>
                                    <p:anim calcmode="lin" valueType="num">
                                      <p:cBhvr>
                                        <p:cTn id="16"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anim calcmode="lin" valueType="num">
                                      <p:cBhvr>
                                        <p:cTn id="22" dur="500" fill="hold"/>
                                        <p:tgtEl>
                                          <p:spTgt spid="13"/>
                                        </p:tgtEl>
                                        <p:attrNameLst>
                                          <p:attrName>ppt_x</p:attrName>
                                        </p:attrNameLst>
                                      </p:cBhvr>
                                      <p:tavLst>
                                        <p:tav tm="0">
                                          <p:val>
                                            <p:strVal val="#ppt_x"/>
                                          </p:val>
                                        </p:tav>
                                        <p:tav tm="100000">
                                          <p:val>
                                            <p:strVal val="#ppt_x"/>
                                          </p:val>
                                        </p:tav>
                                      </p:tavLst>
                                    </p:anim>
                                    <p:anim calcmode="lin" valueType="num">
                                      <p:cBhvr>
                                        <p:cTn id="2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anim calcmode="lin" valueType="num">
                                      <p:cBhvr>
                                        <p:cTn id="29" dur="500" fill="hold"/>
                                        <p:tgtEl>
                                          <p:spTgt spid="14"/>
                                        </p:tgtEl>
                                        <p:attrNameLst>
                                          <p:attrName>ppt_x</p:attrName>
                                        </p:attrNameLst>
                                      </p:cBhvr>
                                      <p:tavLst>
                                        <p:tav tm="0">
                                          <p:val>
                                            <p:strVal val="#ppt_x"/>
                                          </p:val>
                                        </p:tav>
                                        <p:tav tm="100000">
                                          <p:val>
                                            <p:strVal val="#ppt_x"/>
                                          </p:val>
                                        </p:tav>
                                      </p:tavLst>
                                    </p:anim>
                                    <p:anim calcmode="lin" valueType="num">
                                      <p:cBhvr>
                                        <p:cTn id="30" dur="5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anim calcmode="lin" valueType="num">
                                      <p:cBhvr>
                                        <p:cTn id="36" dur="500" fill="hold"/>
                                        <p:tgtEl>
                                          <p:spTgt spid="15"/>
                                        </p:tgtEl>
                                        <p:attrNameLst>
                                          <p:attrName>ppt_x</p:attrName>
                                        </p:attrNameLst>
                                      </p:cBhvr>
                                      <p:tavLst>
                                        <p:tav tm="0">
                                          <p:val>
                                            <p:strVal val="#ppt_x"/>
                                          </p:val>
                                        </p:tav>
                                        <p:tav tm="100000">
                                          <p:val>
                                            <p:strVal val="#ppt_x"/>
                                          </p:val>
                                        </p:tav>
                                      </p:tavLst>
                                    </p:anim>
                                    <p:anim calcmode="lin" valueType="num">
                                      <p:cBhvr>
                                        <p:cTn id="37"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2AE138B-03E4-54E8-C898-E85D852DE98C}"/>
            </a:ext>
          </a:extLst>
        </p:cNvPr>
        <p:cNvGrpSpPr/>
        <p:nvPr/>
      </p:nvGrpSpPr>
      <p:grpSpPr>
        <a:xfrm>
          <a:off x="0" y="0"/>
          <a:ext cx="0" cy="0"/>
          <a:chOff x="0" y="0"/>
          <a:chExt cx="0" cy="0"/>
        </a:xfrm>
      </p:grpSpPr>
      <p:sp>
        <p:nvSpPr>
          <p:cNvPr id="10" name="מלבן 9">
            <a:extLst>
              <a:ext uri="{FF2B5EF4-FFF2-40B4-BE49-F238E27FC236}">
                <a16:creationId xmlns:a16="http://schemas.microsoft.com/office/drawing/2014/main" id="{F74FA1E6-BDA0-1EA5-F3AD-3DD86F1E1071}"/>
              </a:ext>
            </a:extLst>
          </p:cNvPr>
          <p:cNvSpPr/>
          <p:nvPr/>
        </p:nvSpPr>
        <p:spPr>
          <a:xfrm>
            <a:off x="15925800" y="9632229"/>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5" name="תמונה 64">
            <a:extLst>
              <a:ext uri="{FF2B5EF4-FFF2-40B4-BE49-F238E27FC236}">
                <a16:creationId xmlns:a16="http://schemas.microsoft.com/office/drawing/2014/main" id="{0E0CB111-AF6A-C863-BA41-105B4BA41148}"/>
              </a:ext>
            </a:extLst>
          </p:cNvPr>
          <p:cNvPicPr>
            <a:picLocks noChangeAspect="1"/>
          </p:cNvPicPr>
          <p:nvPr/>
        </p:nvPicPr>
        <p:blipFill>
          <a:blip r:embed="rId3"/>
          <a:srcRect r="34501" b="35163"/>
          <a:stretch/>
        </p:blipFill>
        <p:spPr>
          <a:xfrm>
            <a:off x="0" y="18832"/>
            <a:ext cx="18288000" cy="10268168"/>
          </a:xfrm>
          <a:prstGeom prst="rect">
            <a:avLst/>
          </a:prstGeom>
        </p:spPr>
      </p:pic>
    </p:spTree>
    <p:extLst>
      <p:ext uri="{BB962C8B-B14F-4D97-AF65-F5344CB8AC3E}">
        <p14:creationId xmlns:p14="http://schemas.microsoft.com/office/powerpoint/2010/main" val="1793152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258E6D3-0146-A296-605A-1E2BF0E125CE}"/>
            </a:ext>
          </a:extLst>
        </p:cNvPr>
        <p:cNvGrpSpPr/>
        <p:nvPr/>
      </p:nvGrpSpPr>
      <p:grpSpPr>
        <a:xfrm>
          <a:off x="0" y="0"/>
          <a:ext cx="0" cy="0"/>
          <a:chOff x="0" y="0"/>
          <a:chExt cx="0" cy="0"/>
        </a:xfrm>
      </p:grpSpPr>
      <p:sp>
        <p:nvSpPr>
          <p:cNvPr id="10" name="מלבן 9">
            <a:extLst>
              <a:ext uri="{FF2B5EF4-FFF2-40B4-BE49-F238E27FC236}">
                <a16:creationId xmlns:a16="http://schemas.microsoft.com/office/drawing/2014/main" id="{D3FA43F8-2476-4D01-3C81-2C554C38CB9A}"/>
              </a:ext>
            </a:extLst>
          </p:cNvPr>
          <p:cNvSpPr/>
          <p:nvPr/>
        </p:nvSpPr>
        <p:spPr>
          <a:xfrm>
            <a:off x="15925800" y="9632229"/>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5" name="תמונה 64">
            <a:extLst>
              <a:ext uri="{FF2B5EF4-FFF2-40B4-BE49-F238E27FC236}">
                <a16:creationId xmlns:a16="http://schemas.microsoft.com/office/drawing/2014/main" id="{222D4E31-3836-9544-465E-148EC876817E}"/>
              </a:ext>
            </a:extLst>
          </p:cNvPr>
          <p:cNvPicPr>
            <a:picLocks noChangeAspect="1"/>
          </p:cNvPicPr>
          <p:nvPr/>
        </p:nvPicPr>
        <p:blipFill>
          <a:blip r:embed="rId3"/>
          <a:srcRect r="34501" b="35163"/>
          <a:stretch/>
        </p:blipFill>
        <p:spPr>
          <a:xfrm>
            <a:off x="0" y="18832"/>
            <a:ext cx="18288000" cy="10268168"/>
          </a:xfrm>
          <a:prstGeom prst="rect">
            <a:avLst/>
          </a:prstGeom>
        </p:spPr>
      </p:pic>
      <p:sp>
        <p:nvSpPr>
          <p:cNvPr id="2" name="אליפסה 1">
            <a:extLst>
              <a:ext uri="{FF2B5EF4-FFF2-40B4-BE49-F238E27FC236}">
                <a16:creationId xmlns:a16="http://schemas.microsoft.com/office/drawing/2014/main" id="{8E1ECDC3-DC6D-4508-A524-9E29B61C66DE}"/>
              </a:ext>
            </a:extLst>
          </p:cNvPr>
          <p:cNvSpPr/>
          <p:nvPr/>
        </p:nvSpPr>
        <p:spPr>
          <a:xfrm>
            <a:off x="152400" y="2324100"/>
            <a:ext cx="1143000" cy="121920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 name="אליפסה 2">
            <a:extLst>
              <a:ext uri="{FF2B5EF4-FFF2-40B4-BE49-F238E27FC236}">
                <a16:creationId xmlns:a16="http://schemas.microsoft.com/office/drawing/2014/main" id="{AAFC0B8C-2D3F-E8D9-C45A-A323958B1938}"/>
              </a:ext>
            </a:extLst>
          </p:cNvPr>
          <p:cNvSpPr/>
          <p:nvPr/>
        </p:nvSpPr>
        <p:spPr>
          <a:xfrm>
            <a:off x="1903751" y="1828800"/>
            <a:ext cx="990600" cy="99060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4" name="אליפסה 3">
            <a:extLst>
              <a:ext uri="{FF2B5EF4-FFF2-40B4-BE49-F238E27FC236}">
                <a16:creationId xmlns:a16="http://schemas.microsoft.com/office/drawing/2014/main" id="{D52CE1C8-BE1B-FB12-D92A-948704A7C1FA}"/>
              </a:ext>
            </a:extLst>
          </p:cNvPr>
          <p:cNvSpPr/>
          <p:nvPr/>
        </p:nvSpPr>
        <p:spPr>
          <a:xfrm rot="2023326">
            <a:off x="8060997" y="4522073"/>
            <a:ext cx="1019772" cy="1524000"/>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5" name="אליפסה 4">
            <a:extLst>
              <a:ext uri="{FF2B5EF4-FFF2-40B4-BE49-F238E27FC236}">
                <a16:creationId xmlns:a16="http://schemas.microsoft.com/office/drawing/2014/main" id="{62E4BEE8-53D7-7767-11DB-56869CD63759}"/>
              </a:ext>
            </a:extLst>
          </p:cNvPr>
          <p:cNvSpPr/>
          <p:nvPr/>
        </p:nvSpPr>
        <p:spPr>
          <a:xfrm rot="7244205">
            <a:off x="3749869" y="2619759"/>
            <a:ext cx="1032164" cy="1851995"/>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9119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1F914B-92D7-C02D-4971-95B5F7503C58}"/>
            </a:ext>
          </a:extLst>
        </p:cNvPr>
        <p:cNvGrpSpPr/>
        <p:nvPr/>
      </p:nvGrpSpPr>
      <p:grpSpPr>
        <a:xfrm>
          <a:off x="0" y="0"/>
          <a:ext cx="0" cy="0"/>
          <a:chOff x="0" y="0"/>
          <a:chExt cx="0" cy="0"/>
        </a:xfrm>
      </p:grpSpPr>
      <p:pic>
        <p:nvPicPr>
          <p:cNvPr id="20" name="תמונה 19">
            <a:extLst>
              <a:ext uri="{FF2B5EF4-FFF2-40B4-BE49-F238E27FC236}">
                <a16:creationId xmlns:a16="http://schemas.microsoft.com/office/drawing/2014/main" id="{32BBC2C7-2FD3-C038-2834-3175318A4E6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tretch>
            <a:fillRect/>
          </a:stretch>
        </p:blipFill>
        <p:spPr>
          <a:xfrm>
            <a:off x="-2" y="-571500"/>
            <a:ext cx="18669001" cy="10733970"/>
          </a:xfrm>
          <a:prstGeom prst="rect">
            <a:avLst/>
          </a:prstGeom>
        </p:spPr>
      </p:pic>
      <p:sp>
        <p:nvSpPr>
          <p:cNvPr id="2" name="TextBox 13">
            <a:extLst>
              <a:ext uri="{FF2B5EF4-FFF2-40B4-BE49-F238E27FC236}">
                <a16:creationId xmlns:a16="http://schemas.microsoft.com/office/drawing/2014/main" id="{919F255E-86D1-E55D-CBF2-E6A8684A37AC}"/>
              </a:ext>
            </a:extLst>
          </p:cNvPr>
          <p:cNvSpPr txBox="1"/>
          <p:nvPr/>
        </p:nvSpPr>
        <p:spPr>
          <a:xfrm>
            <a:off x="582118" y="9262897"/>
            <a:ext cx="7380782" cy="738664"/>
          </a:xfrm>
          <a:prstGeom prst="rect">
            <a:avLst/>
          </a:prstGeom>
        </p:spPr>
        <p:txBody>
          <a:bodyPr wrap="square" lIns="0" tIns="0" rIns="0" bIns="0" rtlCol="0" anchor="t">
            <a:spAutoFit/>
          </a:bodyPr>
          <a:lstStyle/>
          <a:p>
            <a:r>
              <a:rPr lang="en-US" sz="4800" b="1" dirty="0">
                <a:solidFill>
                  <a:srgbClr val="FFC000"/>
                </a:solidFill>
              </a:rPr>
              <a:t>Nov 22</a:t>
            </a:r>
          </a:p>
        </p:txBody>
      </p:sp>
      <p:sp>
        <p:nvSpPr>
          <p:cNvPr id="3" name="TextBox 37">
            <a:extLst>
              <a:ext uri="{FF2B5EF4-FFF2-40B4-BE49-F238E27FC236}">
                <a16:creationId xmlns:a16="http://schemas.microsoft.com/office/drawing/2014/main" id="{9FA6434D-7090-127A-540D-E12ADC278908}"/>
              </a:ext>
            </a:extLst>
          </p:cNvPr>
          <p:cNvSpPr txBox="1"/>
          <p:nvPr/>
        </p:nvSpPr>
        <p:spPr>
          <a:xfrm>
            <a:off x="990600" y="800100"/>
            <a:ext cx="14173200" cy="974626"/>
          </a:xfrm>
          <a:prstGeom prst="rect">
            <a:avLst/>
          </a:prstGeom>
        </p:spPr>
        <p:txBody>
          <a:bodyPr wrap="square" lIns="0" tIns="0" rIns="0" bIns="0" rtlCol="0" anchor="t">
            <a:spAutoFit/>
          </a:bodyPr>
          <a:lstStyle/>
          <a:p>
            <a:pPr algn="l">
              <a:lnSpc>
                <a:spcPts val="7603"/>
              </a:lnSpc>
            </a:pPr>
            <a:r>
              <a:rPr lang="en-US" sz="6600" dirty="0">
                <a:solidFill>
                  <a:srgbClr val="FFFFFF"/>
                </a:solidFill>
                <a:latin typeface="Glacial Indifference"/>
                <a:ea typeface="Glacial Indifference"/>
                <a:cs typeface="Glacial Indifference"/>
                <a:sym typeface="Glacial Indifference"/>
              </a:rPr>
              <a:t>Retweet Network During Israeli Election</a:t>
            </a:r>
          </a:p>
        </p:txBody>
      </p:sp>
    </p:spTree>
    <p:extLst>
      <p:ext uri="{BB962C8B-B14F-4D97-AF65-F5344CB8AC3E}">
        <p14:creationId xmlns:p14="http://schemas.microsoft.com/office/powerpoint/2010/main" val="244078282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9F3DF-E7FA-4E14-298D-B9469B54BCC7}"/>
            </a:ext>
          </a:extLst>
        </p:cNvPr>
        <p:cNvGrpSpPr/>
        <p:nvPr/>
      </p:nvGrpSpPr>
      <p:grpSpPr>
        <a:xfrm>
          <a:off x="0" y="0"/>
          <a:ext cx="0" cy="0"/>
          <a:chOff x="0" y="0"/>
          <a:chExt cx="0" cy="0"/>
        </a:xfrm>
      </p:grpSpPr>
      <p:pic>
        <p:nvPicPr>
          <p:cNvPr id="20" name="תמונה 19">
            <a:extLst>
              <a:ext uri="{FF2B5EF4-FFF2-40B4-BE49-F238E27FC236}">
                <a16:creationId xmlns:a16="http://schemas.microsoft.com/office/drawing/2014/main" id="{0EFCD937-7B02-CFD2-4E88-4D5965B5145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l="12245" t="9228" r="13878" b="11974"/>
          <a:stretch/>
        </p:blipFill>
        <p:spPr>
          <a:xfrm>
            <a:off x="-533400" y="-1028700"/>
            <a:ext cx="19354800" cy="11963400"/>
          </a:xfrm>
          <a:prstGeom prst="rect">
            <a:avLst/>
          </a:prstGeom>
        </p:spPr>
      </p:pic>
      <p:sp>
        <p:nvSpPr>
          <p:cNvPr id="25" name="בועת דיבור: מלבן עם פינות מעוגלות 24">
            <a:extLst>
              <a:ext uri="{FF2B5EF4-FFF2-40B4-BE49-F238E27FC236}">
                <a16:creationId xmlns:a16="http://schemas.microsoft.com/office/drawing/2014/main" id="{C9904A12-F0DA-27A6-690D-FC50EEB31373}"/>
              </a:ext>
            </a:extLst>
          </p:cNvPr>
          <p:cNvSpPr/>
          <p:nvPr/>
        </p:nvSpPr>
        <p:spPr>
          <a:xfrm>
            <a:off x="10885752" y="5961656"/>
            <a:ext cx="1659322" cy="811405"/>
          </a:xfrm>
          <a:prstGeom prst="wedgeRoundRectCallout">
            <a:avLst>
              <a:gd name="adj1" fmla="val 60070"/>
              <a:gd name="adj2" fmla="val -95262"/>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defTabSz="1371600" rtl="1">
              <a:spcAft>
                <a:spcPts val="1200"/>
              </a:spcAft>
              <a:buClr>
                <a:srgbClr val="000000"/>
              </a:buClr>
              <a:defRPr/>
            </a:pPr>
            <a:r>
              <a:rPr lang="en-US" sz="2000" b="1" dirty="0"/>
              <a:t>Naftali Bennett</a:t>
            </a:r>
            <a:endParaRPr lang="en-US" sz="2000" b="1" kern="0" dirty="0">
              <a:solidFill>
                <a:srgbClr val="1D242E"/>
              </a:solidFill>
              <a:latin typeface="Segoe UI Semilight" panose="020B0402040204020203" pitchFamily="34" charset="0"/>
              <a:cs typeface="Segoe UI Semilight" panose="020B0402040204020203" pitchFamily="34" charset="0"/>
              <a:sym typeface="Arial"/>
            </a:endParaRPr>
          </a:p>
        </p:txBody>
      </p:sp>
      <p:sp>
        <p:nvSpPr>
          <p:cNvPr id="26" name="בועת דיבור: מלבן עם פינות מעוגלות 25">
            <a:extLst>
              <a:ext uri="{FF2B5EF4-FFF2-40B4-BE49-F238E27FC236}">
                <a16:creationId xmlns:a16="http://schemas.microsoft.com/office/drawing/2014/main" id="{127FFC54-700F-E2E3-B6E2-12398BECC950}"/>
              </a:ext>
            </a:extLst>
          </p:cNvPr>
          <p:cNvSpPr/>
          <p:nvPr/>
        </p:nvSpPr>
        <p:spPr>
          <a:xfrm>
            <a:off x="2747097" y="4974870"/>
            <a:ext cx="1848686" cy="811405"/>
          </a:xfrm>
          <a:prstGeom prst="wedgeRoundRectCallout">
            <a:avLst>
              <a:gd name="adj1" fmla="val 57692"/>
              <a:gd name="adj2" fmla="val 96053"/>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defTabSz="1371600" rtl="1">
              <a:spcAft>
                <a:spcPts val="1200"/>
              </a:spcAft>
              <a:buClr>
                <a:srgbClr val="000000"/>
              </a:buClr>
              <a:defRPr/>
            </a:pPr>
            <a:r>
              <a:rPr lang="en-US" sz="2000" b="1" dirty="0"/>
              <a:t>Benjamin Netanyahu</a:t>
            </a:r>
            <a:endParaRPr lang="en-US" sz="2000" b="1" kern="0" dirty="0">
              <a:solidFill>
                <a:srgbClr val="1D242E"/>
              </a:solidFill>
              <a:latin typeface="Segoe UI Semilight" panose="020B0402040204020203" pitchFamily="34" charset="0"/>
              <a:cs typeface="Segoe UI Semilight" panose="020B0402040204020203" pitchFamily="34" charset="0"/>
              <a:sym typeface="Arial"/>
            </a:endParaRPr>
          </a:p>
        </p:txBody>
      </p:sp>
      <p:sp>
        <p:nvSpPr>
          <p:cNvPr id="27" name="בועת דיבור: מלבן עם פינות מעוגלות 26">
            <a:extLst>
              <a:ext uri="{FF2B5EF4-FFF2-40B4-BE49-F238E27FC236}">
                <a16:creationId xmlns:a16="http://schemas.microsoft.com/office/drawing/2014/main" id="{22875C9D-3B5C-1643-A0F6-AF034C9D4B73}"/>
              </a:ext>
            </a:extLst>
          </p:cNvPr>
          <p:cNvSpPr/>
          <p:nvPr/>
        </p:nvSpPr>
        <p:spPr>
          <a:xfrm>
            <a:off x="6737155" y="4224153"/>
            <a:ext cx="1848686" cy="496846"/>
          </a:xfrm>
          <a:prstGeom prst="wedgeRoundRectCallout">
            <a:avLst>
              <a:gd name="adj1" fmla="val -52308"/>
              <a:gd name="adj2" fmla="val 88168"/>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defTabSz="1371600" rtl="1">
              <a:spcAft>
                <a:spcPts val="1200"/>
              </a:spcAft>
              <a:buClr>
                <a:srgbClr val="000000"/>
              </a:buClr>
              <a:defRPr/>
            </a:pPr>
            <a:r>
              <a:rPr lang="en-US" sz="2000" b="1" dirty="0"/>
              <a:t>Amit Segal</a:t>
            </a:r>
            <a:endParaRPr lang="en-US" sz="2000" b="1" kern="0" dirty="0">
              <a:solidFill>
                <a:srgbClr val="1D242E"/>
              </a:solidFill>
              <a:latin typeface="Segoe UI Semilight" panose="020B0402040204020203" pitchFamily="34" charset="0"/>
              <a:cs typeface="Segoe UI Semilight" panose="020B0402040204020203" pitchFamily="34" charset="0"/>
              <a:sym typeface="Arial"/>
            </a:endParaRPr>
          </a:p>
        </p:txBody>
      </p:sp>
      <p:sp>
        <p:nvSpPr>
          <p:cNvPr id="28" name="בועת דיבור: מלבן עם פינות מעוגלות 27">
            <a:extLst>
              <a:ext uri="{FF2B5EF4-FFF2-40B4-BE49-F238E27FC236}">
                <a16:creationId xmlns:a16="http://schemas.microsoft.com/office/drawing/2014/main" id="{265500EB-8942-DF66-5A1F-7E72B40D4DA7}"/>
              </a:ext>
            </a:extLst>
          </p:cNvPr>
          <p:cNvSpPr/>
          <p:nvPr/>
        </p:nvSpPr>
        <p:spPr>
          <a:xfrm>
            <a:off x="3186528" y="6556846"/>
            <a:ext cx="1526347" cy="811405"/>
          </a:xfrm>
          <a:prstGeom prst="wedgeRoundRectCallout">
            <a:avLst>
              <a:gd name="adj1" fmla="val 60070"/>
              <a:gd name="adj2" fmla="val -95262"/>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defTabSz="1371600" rtl="1">
              <a:spcAft>
                <a:spcPts val="1200"/>
              </a:spcAft>
              <a:buClr>
                <a:srgbClr val="000000"/>
              </a:buClr>
              <a:defRPr/>
            </a:pPr>
            <a:r>
              <a:rPr lang="en-US" sz="2000" b="1" dirty="0"/>
              <a:t>Itamar Ben Gvir</a:t>
            </a:r>
            <a:endParaRPr lang="en-US" sz="2000" b="1" kern="0" dirty="0">
              <a:solidFill>
                <a:srgbClr val="1D242E"/>
              </a:solidFill>
              <a:latin typeface="Segoe UI Semilight" panose="020B0402040204020203" pitchFamily="34" charset="0"/>
              <a:cs typeface="Segoe UI Semilight" panose="020B0402040204020203" pitchFamily="34" charset="0"/>
              <a:sym typeface="Arial"/>
            </a:endParaRPr>
          </a:p>
        </p:txBody>
      </p:sp>
      <p:sp>
        <p:nvSpPr>
          <p:cNvPr id="29" name="בועת דיבור: מלבן עם פינות מעוגלות 28">
            <a:extLst>
              <a:ext uri="{FF2B5EF4-FFF2-40B4-BE49-F238E27FC236}">
                <a16:creationId xmlns:a16="http://schemas.microsoft.com/office/drawing/2014/main" id="{FB7345FF-0C8D-186F-C53F-DD71F7D2460D}"/>
              </a:ext>
            </a:extLst>
          </p:cNvPr>
          <p:cNvSpPr/>
          <p:nvPr/>
        </p:nvSpPr>
        <p:spPr>
          <a:xfrm>
            <a:off x="10688254" y="4557305"/>
            <a:ext cx="1991959" cy="562815"/>
          </a:xfrm>
          <a:prstGeom prst="wedgeRoundRectCallout">
            <a:avLst>
              <a:gd name="adj1" fmla="val 60073"/>
              <a:gd name="adj2" fmla="val 129687"/>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defTabSz="1371600" rtl="1">
              <a:spcAft>
                <a:spcPts val="1200"/>
              </a:spcAft>
              <a:buClr>
                <a:srgbClr val="000000"/>
              </a:buClr>
              <a:defRPr/>
            </a:pPr>
            <a:r>
              <a:rPr lang="en-US" sz="2000" b="1" dirty="0"/>
              <a:t>Benny Gantz</a:t>
            </a:r>
            <a:endParaRPr lang="en-US" sz="2000" b="1" kern="0" dirty="0">
              <a:solidFill>
                <a:srgbClr val="1D242E"/>
              </a:solidFill>
              <a:latin typeface="Segoe UI Semilight" panose="020B0402040204020203" pitchFamily="34" charset="0"/>
              <a:cs typeface="Segoe UI Semilight" panose="020B0402040204020203" pitchFamily="34" charset="0"/>
              <a:sym typeface="Arial"/>
            </a:endParaRPr>
          </a:p>
        </p:txBody>
      </p:sp>
      <p:sp>
        <p:nvSpPr>
          <p:cNvPr id="30" name="בועת דיבור: מלבן עם פינות מעוגלות 29">
            <a:extLst>
              <a:ext uri="{FF2B5EF4-FFF2-40B4-BE49-F238E27FC236}">
                <a16:creationId xmlns:a16="http://schemas.microsoft.com/office/drawing/2014/main" id="{4A9EC701-3FC0-91A9-2462-79864E68E438}"/>
              </a:ext>
            </a:extLst>
          </p:cNvPr>
          <p:cNvSpPr/>
          <p:nvPr/>
        </p:nvSpPr>
        <p:spPr>
          <a:xfrm>
            <a:off x="12797183" y="6503540"/>
            <a:ext cx="1651168" cy="613802"/>
          </a:xfrm>
          <a:prstGeom prst="wedgeRoundRectCallout">
            <a:avLst>
              <a:gd name="adj1" fmla="val -37541"/>
              <a:gd name="adj2" fmla="val -193339"/>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defTabSz="1371600" rtl="1">
              <a:spcAft>
                <a:spcPts val="1200"/>
              </a:spcAft>
              <a:buClr>
                <a:srgbClr val="000000"/>
              </a:buClr>
              <a:defRPr/>
            </a:pPr>
            <a:r>
              <a:rPr lang="en-US" sz="2000" b="1" dirty="0"/>
              <a:t>Yair Lapid</a:t>
            </a:r>
            <a:endParaRPr lang="en-US" sz="2000" b="1" kern="0" dirty="0">
              <a:solidFill>
                <a:srgbClr val="1D242E"/>
              </a:solidFill>
              <a:latin typeface="Segoe UI Semilight" panose="020B0402040204020203" pitchFamily="34" charset="0"/>
              <a:cs typeface="Segoe UI Semilight" panose="020B0402040204020203" pitchFamily="34" charset="0"/>
              <a:sym typeface="Arial"/>
            </a:endParaRPr>
          </a:p>
        </p:txBody>
      </p:sp>
      <p:sp>
        <p:nvSpPr>
          <p:cNvPr id="31" name="בועת דיבור: מלבן עם פינות מעוגלות 30">
            <a:extLst>
              <a:ext uri="{FF2B5EF4-FFF2-40B4-BE49-F238E27FC236}">
                <a16:creationId xmlns:a16="http://schemas.microsoft.com/office/drawing/2014/main" id="{1302F6FB-9174-C1A5-53D0-4747C1B3FD86}"/>
              </a:ext>
            </a:extLst>
          </p:cNvPr>
          <p:cNvSpPr/>
          <p:nvPr/>
        </p:nvSpPr>
        <p:spPr>
          <a:xfrm>
            <a:off x="14424586" y="4720997"/>
            <a:ext cx="1764824" cy="562816"/>
          </a:xfrm>
          <a:prstGeom prst="wedgeRoundRectCallout">
            <a:avLst>
              <a:gd name="adj1" fmla="val -68530"/>
              <a:gd name="adj2" fmla="val 129780"/>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defTabSz="1371600" rtl="1">
              <a:spcAft>
                <a:spcPts val="1200"/>
              </a:spcAft>
              <a:buClr>
                <a:srgbClr val="000000"/>
              </a:buClr>
              <a:defRPr/>
            </a:pPr>
            <a:r>
              <a:rPr lang="en-US" sz="2000" b="1" dirty="0"/>
              <a:t>Ben </a:t>
            </a:r>
            <a:r>
              <a:rPr lang="en-US" sz="2000" b="1" dirty="0" err="1"/>
              <a:t>Caspit</a:t>
            </a:r>
            <a:endParaRPr lang="en-US" sz="2000" b="1" kern="0" dirty="0">
              <a:solidFill>
                <a:srgbClr val="1D242E"/>
              </a:solidFill>
              <a:latin typeface="Segoe UI Semilight" panose="020B0402040204020203" pitchFamily="34" charset="0"/>
              <a:cs typeface="Segoe UI Semilight" panose="020B0402040204020203" pitchFamily="34" charset="0"/>
              <a:sym typeface="Arial"/>
            </a:endParaRPr>
          </a:p>
        </p:txBody>
      </p:sp>
      <p:sp>
        <p:nvSpPr>
          <p:cNvPr id="32" name="בועת דיבור: מלבן עם פינות מעוגלות 31">
            <a:extLst>
              <a:ext uri="{FF2B5EF4-FFF2-40B4-BE49-F238E27FC236}">
                <a16:creationId xmlns:a16="http://schemas.microsoft.com/office/drawing/2014/main" id="{6518C037-49D8-8987-3A09-548885AE55AF}"/>
              </a:ext>
            </a:extLst>
          </p:cNvPr>
          <p:cNvSpPr/>
          <p:nvPr/>
        </p:nvSpPr>
        <p:spPr>
          <a:xfrm>
            <a:off x="5445156" y="5187639"/>
            <a:ext cx="1972572" cy="474500"/>
          </a:xfrm>
          <a:prstGeom prst="wedgeRoundRectCallout">
            <a:avLst>
              <a:gd name="adj1" fmla="val -73060"/>
              <a:gd name="adj2" fmla="val 131707"/>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defTabSz="1371600" rtl="1">
              <a:spcAft>
                <a:spcPts val="1200"/>
              </a:spcAft>
              <a:buClr>
                <a:srgbClr val="000000"/>
              </a:buClr>
              <a:defRPr/>
            </a:pPr>
            <a:r>
              <a:rPr lang="en-US" sz="2000" b="1" dirty="0"/>
              <a:t>Yinon Magal</a:t>
            </a:r>
            <a:endParaRPr lang="en-US" sz="2000" b="1" kern="0" dirty="0">
              <a:solidFill>
                <a:srgbClr val="1D242E"/>
              </a:solidFill>
              <a:latin typeface="Segoe UI Semilight" panose="020B0402040204020203" pitchFamily="34" charset="0"/>
              <a:cs typeface="Segoe UI Semilight" panose="020B0402040204020203" pitchFamily="34" charset="0"/>
              <a:sym typeface="Arial"/>
            </a:endParaRPr>
          </a:p>
        </p:txBody>
      </p:sp>
    </p:spTree>
    <p:extLst>
      <p:ext uri="{BB962C8B-B14F-4D97-AF65-F5344CB8AC3E}">
        <p14:creationId xmlns:p14="http://schemas.microsoft.com/office/powerpoint/2010/main" val="770797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1000"/>
                                        <p:tgtEl>
                                          <p:spTgt spid="28"/>
                                        </p:tgtEl>
                                      </p:cBhvr>
                                    </p:animEffect>
                                    <p:anim calcmode="lin" valueType="num">
                                      <p:cBhvr>
                                        <p:cTn id="14" dur="1000" fill="hold"/>
                                        <p:tgtEl>
                                          <p:spTgt spid="28"/>
                                        </p:tgtEl>
                                        <p:attrNameLst>
                                          <p:attrName>ppt_x</p:attrName>
                                        </p:attrNameLst>
                                      </p:cBhvr>
                                      <p:tavLst>
                                        <p:tav tm="0">
                                          <p:val>
                                            <p:strVal val="#ppt_x"/>
                                          </p:val>
                                        </p:tav>
                                        <p:tav tm="100000">
                                          <p:val>
                                            <p:strVal val="#ppt_x"/>
                                          </p:val>
                                        </p:tav>
                                      </p:tavLst>
                                    </p:anim>
                                    <p:anim calcmode="lin" valueType="num">
                                      <p:cBhvr>
                                        <p:cTn id="15" dur="1000" fill="hold"/>
                                        <p:tgtEl>
                                          <p:spTgt spid="2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1000"/>
                                        <p:tgtEl>
                                          <p:spTgt spid="32"/>
                                        </p:tgtEl>
                                      </p:cBhvr>
                                    </p:animEffect>
                                    <p:anim calcmode="lin" valueType="num">
                                      <p:cBhvr>
                                        <p:cTn id="20" dur="1000" fill="hold"/>
                                        <p:tgtEl>
                                          <p:spTgt spid="32"/>
                                        </p:tgtEl>
                                        <p:attrNameLst>
                                          <p:attrName>ppt_x</p:attrName>
                                        </p:attrNameLst>
                                      </p:cBhvr>
                                      <p:tavLst>
                                        <p:tav tm="0">
                                          <p:val>
                                            <p:strVal val="#ppt_x"/>
                                          </p:val>
                                        </p:tav>
                                        <p:tav tm="100000">
                                          <p:val>
                                            <p:strVal val="#ppt_x"/>
                                          </p:val>
                                        </p:tav>
                                      </p:tavLst>
                                    </p:anim>
                                    <p:anim calcmode="lin" valueType="num">
                                      <p:cBhvr>
                                        <p:cTn id="21" dur="1000" fill="hold"/>
                                        <p:tgtEl>
                                          <p:spTgt spid="32"/>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1000"/>
                                        <p:tgtEl>
                                          <p:spTgt spid="27"/>
                                        </p:tgtEl>
                                      </p:cBhvr>
                                    </p:animEffect>
                                    <p:anim calcmode="lin" valueType="num">
                                      <p:cBhvr>
                                        <p:cTn id="26" dur="1000" fill="hold"/>
                                        <p:tgtEl>
                                          <p:spTgt spid="27"/>
                                        </p:tgtEl>
                                        <p:attrNameLst>
                                          <p:attrName>ppt_x</p:attrName>
                                        </p:attrNameLst>
                                      </p:cBhvr>
                                      <p:tavLst>
                                        <p:tav tm="0">
                                          <p:val>
                                            <p:strVal val="#ppt_x"/>
                                          </p:val>
                                        </p:tav>
                                        <p:tav tm="100000">
                                          <p:val>
                                            <p:strVal val="#ppt_x"/>
                                          </p:val>
                                        </p:tav>
                                      </p:tavLst>
                                    </p:anim>
                                    <p:anim calcmode="lin" valueType="num">
                                      <p:cBhvr>
                                        <p:cTn id="27" dur="1000" fill="hold"/>
                                        <p:tgtEl>
                                          <p:spTgt spid="27"/>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1000"/>
                                        <p:tgtEl>
                                          <p:spTgt spid="29"/>
                                        </p:tgtEl>
                                      </p:cBhvr>
                                    </p:animEffect>
                                    <p:anim calcmode="lin" valueType="num">
                                      <p:cBhvr>
                                        <p:cTn id="32" dur="1000" fill="hold"/>
                                        <p:tgtEl>
                                          <p:spTgt spid="29"/>
                                        </p:tgtEl>
                                        <p:attrNameLst>
                                          <p:attrName>ppt_x</p:attrName>
                                        </p:attrNameLst>
                                      </p:cBhvr>
                                      <p:tavLst>
                                        <p:tav tm="0">
                                          <p:val>
                                            <p:strVal val="#ppt_x"/>
                                          </p:val>
                                        </p:tav>
                                        <p:tav tm="100000">
                                          <p:val>
                                            <p:strVal val="#ppt_x"/>
                                          </p:val>
                                        </p:tav>
                                      </p:tavLst>
                                    </p:anim>
                                    <p:anim calcmode="lin" valueType="num">
                                      <p:cBhvr>
                                        <p:cTn id="33" dur="1000" fill="hold"/>
                                        <p:tgtEl>
                                          <p:spTgt spid="2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1000"/>
                                        <p:tgtEl>
                                          <p:spTgt spid="25"/>
                                        </p:tgtEl>
                                      </p:cBhvr>
                                    </p:animEffect>
                                    <p:anim calcmode="lin" valueType="num">
                                      <p:cBhvr>
                                        <p:cTn id="38" dur="1000" fill="hold"/>
                                        <p:tgtEl>
                                          <p:spTgt spid="25"/>
                                        </p:tgtEl>
                                        <p:attrNameLst>
                                          <p:attrName>ppt_x</p:attrName>
                                        </p:attrNameLst>
                                      </p:cBhvr>
                                      <p:tavLst>
                                        <p:tav tm="0">
                                          <p:val>
                                            <p:strVal val="#ppt_x"/>
                                          </p:val>
                                        </p:tav>
                                        <p:tav tm="100000">
                                          <p:val>
                                            <p:strVal val="#ppt_x"/>
                                          </p:val>
                                        </p:tav>
                                      </p:tavLst>
                                    </p:anim>
                                    <p:anim calcmode="lin" valueType="num">
                                      <p:cBhvr>
                                        <p:cTn id="39" dur="1000" fill="hold"/>
                                        <p:tgtEl>
                                          <p:spTgt spid="25"/>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1000"/>
                                        <p:tgtEl>
                                          <p:spTgt spid="30"/>
                                        </p:tgtEl>
                                      </p:cBhvr>
                                    </p:animEffect>
                                    <p:anim calcmode="lin" valueType="num">
                                      <p:cBhvr>
                                        <p:cTn id="44" dur="1000" fill="hold"/>
                                        <p:tgtEl>
                                          <p:spTgt spid="30"/>
                                        </p:tgtEl>
                                        <p:attrNameLst>
                                          <p:attrName>ppt_x</p:attrName>
                                        </p:attrNameLst>
                                      </p:cBhvr>
                                      <p:tavLst>
                                        <p:tav tm="0">
                                          <p:val>
                                            <p:strVal val="#ppt_x"/>
                                          </p:val>
                                        </p:tav>
                                        <p:tav tm="100000">
                                          <p:val>
                                            <p:strVal val="#ppt_x"/>
                                          </p:val>
                                        </p:tav>
                                      </p:tavLst>
                                    </p:anim>
                                    <p:anim calcmode="lin" valueType="num">
                                      <p:cBhvr>
                                        <p:cTn id="45" dur="1000" fill="hold"/>
                                        <p:tgtEl>
                                          <p:spTgt spid="30"/>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42" presetClass="entr" presetSubtype="0" fill="hold" grpId="0" nodeType="after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anim calcmode="lin" valueType="num">
                                      <p:cBhvr>
                                        <p:cTn id="50" dur="1000" fill="hold"/>
                                        <p:tgtEl>
                                          <p:spTgt spid="31"/>
                                        </p:tgtEl>
                                        <p:attrNameLst>
                                          <p:attrName>ppt_x</p:attrName>
                                        </p:attrNameLst>
                                      </p:cBhvr>
                                      <p:tavLst>
                                        <p:tav tm="0">
                                          <p:val>
                                            <p:strVal val="#ppt_x"/>
                                          </p:val>
                                        </p:tav>
                                        <p:tav tm="100000">
                                          <p:val>
                                            <p:strVal val="#ppt_x"/>
                                          </p:val>
                                        </p:tav>
                                      </p:tavLst>
                                    </p:anim>
                                    <p:anim calcmode="lin" valueType="num">
                                      <p:cBhvr>
                                        <p:cTn id="5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P spid="29" grpId="0" animBg="1"/>
      <p:bldP spid="30" grpId="0" animBg="1"/>
      <p:bldP spid="31" grpId="0" animBg="1"/>
      <p:bldP spid="3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4232C-9053-FC50-B1F4-7A35C3108F0C}"/>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1EFA5EC2-ED1A-2F44-107A-5B5CD9C22B4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11200"/>
                    </a14:imgEffect>
                  </a14:imgLayer>
                </a14:imgProps>
              </a:ext>
            </a:extLst>
          </a:blip>
          <a:srcRect l="7348" t="7984" r="34285" b="35273"/>
          <a:stretch/>
        </p:blipFill>
        <p:spPr>
          <a:xfrm>
            <a:off x="0" y="0"/>
            <a:ext cx="18403794" cy="10287000"/>
          </a:xfrm>
          <a:prstGeom prst="rect">
            <a:avLst/>
          </a:prstGeom>
        </p:spPr>
      </p:pic>
    </p:spTree>
    <p:extLst>
      <p:ext uri="{BB962C8B-B14F-4D97-AF65-F5344CB8AC3E}">
        <p14:creationId xmlns:p14="http://schemas.microsoft.com/office/powerpoint/2010/main" val="4350814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99B3F-2C62-51DB-766E-A793277C6DF1}"/>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08AB3A71-6962-F77A-299F-A71C56B35D5E}"/>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11200"/>
                    </a14:imgEffect>
                  </a14:imgLayer>
                </a14:imgProps>
              </a:ext>
            </a:extLst>
          </a:blip>
          <a:srcRect l="7348" t="7984" r="34285" b="35273"/>
          <a:stretch/>
        </p:blipFill>
        <p:spPr>
          <a:xfrm>
            <a:off x="0" y="0"/>
            <a:ext cx="18403794" cy="10287000"/>
          </a:xfrm>
          <a:prstGeom prst="rect">
            <a:avLst/>
          </a:prstGeom>
        </p:spPr>
      </p:pic>
      <p:sp>
        <p:nvSpPr>
          <p:cNvPr id="5" name="אליפסה 4">
            <a:extLst>
              <a:ext uri="{FF2B5EF4-FFF2-40B4-BE49-F238E27FC236}">
                <a16:creationId xmlns:a16="http://schemas.microsoft.com/office/drawing/2014/main" id="{8E3F6891-5A77-CB1D-C0FD-7CF11E473183}"/>
              </a:ext>
            </a:extLst>
          </p:cNvPr>
          <p:cNvSpPr/>
          <p:nvPr/>
        </p:nvSpPr>
        <p:spPr>
          <a:xfrm rot="13518295">
            <a:off x="2923619" y="2576209"/>
            <a:ext cx="1397523" cy="2162781"/>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אליפסה 5">
            <a:extLst>
              <a:ext uri="{FF2B5EF4-FFF2-40B4-BE49-F238E27FC236}">
                <a16:creationId xmlns:a16="http://schemas.microsoft.com/office/drawing/2014/main" id="{D9795CA6-1AB5-2937-8EDE-2AFF7E104964}"/>
              </a:ext>
            </a:extLst>
          </p:cNvPr>
          <p:cNvSpPr/>
          <p:nvPr/>
        </p:nvSpPr>
        <p:spPr>
          <a:xfrm rot="13518295">
            <a:off x="7186660" y="1361947"/>
            <a:ext cx="866680" cy="857504"/>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אליפסה 6">
            <a:extLst>
              <a:ext uri="{FF2B5EF4-FFF2-40B4-BE49-F238E27FC236}">
                <a16:creationId xmlns:a16="http://schemas.microsoft.com/office/drawing/2014/main" id="{418EB5A2-CC3F-C949-E0B8-DC422338FFDF}"/>
              </a:ext>
            </a:extLst>
          </p:cNvPr>
          <p:cNvSpPr/>
          <p:nvPr/>
        </p:nvSpPr>
        <p:spPr>
          <a:xfrm rot="13518295">
            <a:off x="11225225" y="1057148"/>
            <a:ext cx="866680" cy="857504"/>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אליפסה 8">
            <a:extLst>
              <a:ext uri="{FF2B5EF4-FFF2-40B4-BE49-F238E27FC236}">
                <a16:creationId xmlns:a16="http://schemas.microsoft.com/office/drawing/2014/main" id="{63ED9633-9D29-2977-3D8E-3FA48CC00F81}"/>
              </a:ext>
            </a:extLst>
          </p:cNvPr>
          <p:cNvSpPr/>
          <p:nvPr/>
        </p:nvSpPr>
        <p:spPr>
          <a:xfrm rot="248736">
            <a:off x="5967132" y="1059488"/>
            <a:ext cx="1013802" cy="852823"/>
          </a:xfrm>
          <a:prstGeom prst="ellipse">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047787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99B945-19F2-1759-B667-F09910E54974}"/>
            </a:ext>
          </a:extLst>
        </p:cNvPr>
        <p:cNvGrpSpPr/>
        <p:nvPr/>
      </p:nvGrpSpPr>
      <p:grpSpPr>
        <a:xfrm>
          <a:off x="0" y="0"/>
          <a:ext cx="0" cy="0"/>
          <a:chOff x="0" y="0"/>
          <a:chExt cx="0" cy="0"/>
        </a:xfrm>
      </p:grpSpPr>
      <p:pic>
        <p:nvPicPr>
          <p:cNvPr id="4" name="תמונה 3">
            <a:extLst>
              <a:ext uri="{FF2B5EF4-FFF2-40B4-BE49-F238E27FC236}">
                <a16:creationId xmlns:a16="http://schemas.microsoft.com/office/drawing/2014/main" id="{E46BBEDB-8ED5-0EF5-169E-156F478C2066}"/>
              </a:ext>
            </a:extLst>
          </p:cNvPr>
          <p:cNvPicPr>
            <a:picLocks noChangeAspect="1"/>
          </p:cNvPicPr>
          <p:nvPr/>
        </p:nvPicPr>
        <p:blipFill>
          <a:blip r:embed="rId3">
            <a:alphaModFix amt="35000"/>
          </a:blip>
          <a:stretch>
            <a:fillRect/>
          </a:stretch>
        </p:blipFill>
        <p:spPr>
          <a:xfrm>
            <a:off x="0" y="38318"/>
            <a:ext cx="18288000" cy="10279287"/>
          </a:xfrm>
          <a:prstGeom prst="rect">
            <a:avLst/>
          </a:prstGeom>
        </p:spPr>
      </p:pic>
      <p:sp>
        <p:nvSpPr>
          <p:cNvPr id="8" name="TextBox 2">
            <a:extLst>
              <a:ext uri="{FF2B5EF4-FFF2-40B4-BE49-F238E27FC236}">
                <a16:creationId xmlns:a16="http://schemas.microsoft.com/office/drawing/2014/main" id="{D0C49C81-80EA-545D-4CD3-299DD0D73412}"/>
              </a:ext>
            </a:extLst>
          </p:cNvPr>
          <p:cNvSpPr txBox="1"/>
          <p:nvPr/>
        </p:nvSpPr>
        <p:spPr>
          <a:xfrm>
            <a:off x="762000" y="723900"/>
            <a:ext cx="16192500" cy="1134926"/>
          </a:xfrm>
          <a:prstGeom prst="rect">
            <a:avLst/>
          </a:prstGeom>
        </p:spPr>
        <p:txBody>
          <a:bodyPr wrap="square" lIns="0" tIns="0" rIns="0" bIns="0" rtlCol="0" anchor="t">
            <a:spAutoFit/>
          </a:bodyPr>
          <a:lstStyle/>
          <a:p>
            <a:pPr marL="0" lvl="0" indent="0" algn="l">
              <a:lnSpc>
                <a:spcPts val="9600"/>
              </a:lnSpc>
              <a:spcBef>
                <a:spcPct val="0"/>
              </a:spcBef>
            </a:pPr>
            <a:r>
              <a:rPr lang="en-US" sz="6600" dirty="0">
                <a:solidFill>
                  <a:srgbClr val="FFFFFF"/>
                </a:solidFill>
                <a:latin typeface="Glacial Indifference"/>
                <a:ea typeface="Glacial Indifference"/>
                <a:cs typeface="Glacial Indifference"/>
                <a:sym typeface="Glacial Indifference"/>
              </a:rPr>
              <a:t>Gephi - Network Analysis and Visualization</a:t>
            </a:r>
          </a:p>
        </p:txBody>
      </p:sp>
      <p:sp>
        <p:nvSpPr>
          <p:cNvPr id="11" name="תיבת טקסט 10">
            <a:extLst>
              <a:ext uri="{FF2B5EF4-FFF2-40B4-BE49-F238E27FC236}">
                <a16:creationId xmlns:a16="http://schemas.microsoft.com/office/drawing/2014/main" id="{C292F32D-78C1-A2CC-9C96-128419DDAEC8}"/>
              </a:ext>
            </a:extLst>
          </p:cNvPr>
          <p:cNvSpPr txBox="1"/>
          <p:nvPr/>
        </p:nvSpPr>
        <p:spPr>
          <a:xfrm>
            <a:off x="1162050" y="2019300"/>
            <a:ext cx="15392400" cy="1403333"/>
          </a:xfrm>
          <a:prstGeom prst="rect">
            <a:avLst/>
          </a:prstGeom>
          <a:noFill/>
        </p:spPr>
        <p:txBody>
          <a:bodyPr wrap="square">
            <a:spAutoFit/>
          </a:bodyPr>
          <a:lstStyle/>
          <a:p>
            <a:pPr>
              <a:lnSpc>
                <a:spcPct val="150000"/>
              </a:lnSpc>
            </a:pPr>
            <a:r>
              <a:rPr lang="en-US" sz="3000" kern="0" dirty="0">
                <a:solidFill>
                  <a:schemeClr val="bg1"/>
                </a:solidFill>
                <a:latin typeface="Calibri (גוף)"/>
                <a:cs typeface="Times New Roman" panose="02020603050405020304" pitchFamily="18" charset="0"/>
              </a:rPr>
              <a:t>Gephi is a free, open-source software for network analysis and visualization.</a:t>
            </a:r>
            <a:br>
              <a:rPr lang="en-US" sz="3000" kern="0" dirty="0">
                <a:solidFill>
                  <a:schemeClr val="bg1"/>
                </a:solidFill>
                <a:latin typeface="Calibri (גוף)"/>
                <a:cs typeface="Times New Roman" panose="02020603050405020304" pitchFamily="18" charset="0"/>
              </a:rPr>
            </a:br>
            <a:r>
              <a:rPr lang="en-US" sz="3000" kern="0" dirty="0">
                <a:solidFill>
                  <a:schemeClr val="bg1"/>
                </a:solidFill>
                <a:latin typeface="Calibri (גוף)"/>
                <a:cs typeface="Times New Roman" panose="02020603050405020304" pitchFamily="18" charset="0"/>
              </a:rPr>
              <a:t>Think of it as </a:t>
            </a:r>
            <a:r>
              <a:rPr lang="en-US" sz="3000" kern="0" dirty="0">
                <a:solidFill>
                  <a:srgbClr val="FFC000"/>
                </a:solidFill>
                <a:latin typeface="Calibri (גוף)"/>
                <a:cs typeface="Times New Roman" panose="02020603050405020304" pitchFamily="18" charset="0"/>
              </a:rPr>
              <a:t>“Photoshop for graphs” </a:t>
            </a:r>
            <a:r>
              <a:rPr lang="en-US" sz="3000" kern="0" dirty="0">
                <a:solidFill>
                  <a:schemeClr val="bg1"/>
                </a:solidFill>
                <a:latin typeface="Calibri (גוף)"/>
                <a:cs typeface="Times New Roman" panose="02020603050405020304" pitchFamily="18" charset="0"/>
              </a:rPr>
              <a:t>- intuitive, visual, and interactive.</a:t>
            </a:r>
            <a:endParaRPr lang="he-IL" sz="3000" kern="0" dirty="0">
              <a:solidFill>
                <a:schemeClr val="bg1"/>
              </a:solidFill>
              <a:latin typeface="Calibri (גוף)"/>
              <a:cs typeface="Times New Roman" panose="02020603050405020304" pitchFamily="18" charset="0"/>
            </a:endParaRPr>
          </a:p>
        </p:txBody>
      </p:sp>
      <p:sp>
        <p:nvSpPr>
          <p:cNvPr id="15" name="תיבת טקסט 14">
            <a:extLst>
              <a:ext uri="{FF2B5EF4-FFF2-40B4-BE49-F238E27FC236}">
                <a16:creationId xmlns:a16="http://schemas.microsoft.com/office/drawing/2014/main" id="{B05CD62E-F9C4-4080-2D1B-07CE1935DD8B}"/>
              </a:ext>
            </a:extLst>
          </p:cNvPr>
          <p:cNvSpPr txBox="1"/>
          <p:nvPr/>
        </p:nvSpPr>
        <p:spPr>
          <a:xfrm>
            <a:off x="1162050" y="4009858"/>
            <a:ext cx="12801600" cy="4868256"/>
          </a:xfrm>
          <a:prstGeom prst="rect">
            <a:avLst/>
          </a:prstGeom>
          <a:noFill/>
        </p:spPr>
        <p:txBody>
          <a:bodyPr wrap="square">
            <a:spAutoFit/>
          </a:bodyPr>
          <a:lstStyle/>
          <a:p>
            <a:pPr rtl="0">
              <a:lnSpc>
                <a:spcPct val="150000"/>
              </a:lnSpc>
              <a:buFont typeface="Arial" panose="020B0604020202020204" pitchFamily="34" charset="0"/>
              <a:buChar char="•"/>
            </a:pPr>
            <a:r>
              <a:rPr lang="en-US" sz="3000" b="1" dirty="0">
                <a:solidFill>
                  <a:schemeClr val="bg1"/>
                </a:solidFill>
              </a:rPr>
              <a:t>   </a:t>
            </a:r>
            <a:r>
              <a:rPr lang="en-US" sz="3000" b="1" dirty="0">
                <a:solidFill>
                  <a:srgbClr val="FFC000"/>
                </a:solidFill>
              </a:rPr>
              <a:t>Import</a:t>
            </a:r>
            <a:r>
              <a:rPr lang="en-US" sz="3000" dirty="0">
                <a:solidFill>
                  <a:srgbClr val="FFC000"/>
                </a:solidFill>
              </a:rPr>
              <a:t>:</a:t>
            </a:r>
            <a:r>
              <a:rPr lang="en-US" sz="3000" dirty="0">
                <a:solidFill>
                  <a:schemeClr val="bg1"/>
                </a:solidFill>
              </a:rPr>
              <a:t> CSV, </a:t>
            </a:r>
            <a:r>
              <a:rPr lang="en-US" sz="3000" dirty="0" err="1">
                <a:solidFill>
                  <a:schemeClr val="bg1"/>
                </a:solidFill>
              </a:rPr>
              <a:t>GraphML</a:t>
            </a:r>
            <a:r>
              <a:rPr lang="en-US" sz="3000" dirty="0">
                <a:solidFill>
                  <a:schemeClr val="bg1"/>
                </a:solidFill>
              </a:rPr>
              <a:t>, excel, </a:t>
            </a:r>
            <a:r>
              <a:rPr lang="en-US" sz="3000" dirty="0" err="1">
                <a:solidFill>
                  <a:schemeClr val="bg1"/>
                </a:solidFill>
              </a:rPr>
              <a:t>igraph</a:t>
            </a:r>
            <a:r>
              <a:rPr lang="en-US" sz="3000" dirty="0">
                <a:solidFill>
                  <a:schemeClr val="bg1"/>
                </a:solidFill>
              </a:rPr>
              <a:t> exports</a:t>
            </a:r>
          </a:p>
          <a:p>
            <a:pPr rtl="0">
              <a:lnSpc>
                <a:spcPct val="150000"/>
              </a:lnSpc>
              <a:buFont typeface="Arial" panose="020B0604020202020204" pitchFamily="34" charset="0"/>
              <a:buChar char="•"/>
            </a:pPr>
            <a:r>
              <a:rPr lang="en-US" sz="3000" b="1" dirty="0">
                <a:solidFill>
                  <a:schemeClr val="bg1"/>
                </a:solidFill>
              </a:rPr>
              <a:t>   </a:t>
            </a:r>
            <a:r>
              <a:rPr lang="en-US" sz="3000" b="1" dirty="0">
                <a:solidFill>
                  <a:srgbClr val="FFC000"/>
                </a:solidFill>
              </a:rPr>
              <a:t>Styling</a:t>
            </a:r>
            <a:r>
              <a:rPr lang="en-US" sz="3000" dirty="0">
                <a:solidFill>
                  <a:srgbClr val="FFC000"/>
                </a:solidFill>
              </a:rPr>
              <a:t>:</a:t>
            </a:r>
            <a:r>
              <a:rPr lang="en-US" sz="3000" dirty="0">
                <a:solidFill>
                  <a:schemeClr val="bg1"/>
                </a:solidFill>
              </a:rPr>
              <a:t> Customize color, size, labels by attributes</a:t>
            </a:r>
          </a:p>
          <a:p>
            <a:pPr rtl="0">
              <a:lnSpc>
                <a:spcPct val="150000"/>
              </a:lnSpc>
              <a:buFont typeface="Arial" panose="020B0604020202020204" pitchFamily="34" charset="0"/>
              <a:buChar char="•"/>
            </a:pPr>
            <a:r>
              <a:rPr lang="en-US" sz="3000" b="1" dirty="0">
                <a:solidFill>
                  <a:schemeClr val="bg1"/>
                </a:solidFill>
              </a:rPr>
              <a:t>   </a:t>
            </a:r>
            <a:r>
              <a:rPr lang="en-US" sz="3000" b="1" dirty="0">
                <a:solidFill>
                  <a:srgbClr val="FFC000"/>
                </a:solidFill>
              </a:rPr>
              <a:t>Analysis Tools</a:t>
            </a:r>
            <a:r>
              <a:rPr lang="en-US" sz="3000" dirty="0">
                <a:solidFill>
                  <a:srgbClr val="FFC000"/>
                </a:solidFill>
              </a:rPr>
              <a:t>:</a:t>
            </a:r>
          </a:p>
          <a:p>
            <a:pPr marL="742950" lvl="1" indent="-285750" rtl="0">
              <a:lnSpc>
                <a:spcPct val="150000"/>
              </a:lnSpc>
              <a:buFont typeface="Arial" panose="020B0604020202020204" pitchFamily="34" charset="0"/>
              <a:buChar char="•"/>
            </a:pPr>
            <a:r>
              <a:rPr lang="en-US" sz="3000" dirty="0">
                <a:solidFill>
                  <a:schemeClr val="bg1"/>
                </a:solidFill>
              </a:rPr>
              <a:t>Centrality: </a:t>
            </a:r>
            <a:r>
              <a:rPr lang="en-US" sz="3000" b="1" dirty="0">
                <a:solidFill>
                  <a:schemeClr val="bg1"/>
                </a:solidFill>
              </a:rPr>
              <a:t>Degree</a:t>
            </a:r>
            <a:r>
              <a:rPr lang="en-US" sz="3000" dirty="0">
                <a:solidFill>
                  <a:schemeClr val="bg1"/>
                </a:solidFill>
              </a:rPr>
              <a:t>, </a:t>
            </a:r>
            <a:r>
              <a:rPr lang="en-US" sz="3000" b="1" dirty="0">
                <a:solidFill>
                  <a:schemeClr val="bg1"/>
                </a:solidFill>
              </a:rPr>
              <a:t>Betweenness</a:t>
            </a:r>
            <a:r>
              <a:rPr lang="en-US" sz="3000" dirty="0">
                <a:solidFill>
                  <a:schemeClr val="bg1"/>
                </a:solidFill>
              </a:rPr>
              <a:t>, </a:t>
            </a:r>
            <a:r>
              <a:rPr lang="en-US" sz="3000" b="1" dirty="0">
                <a:solidFill>
                  <a:schemeClr val="bg1"/>
                </a:solidFill>
              </a:rPr>
              <a:t>Closeness</a:t>
            </a:r>
            <a:endParaRPr lang="en-US" sz="3000" dirty="0">
              <a:solidFill>
                <a:schemeClr val="bg1"/>
              </a:solidFill>
            </a:endParaRPr>
          </a:p>
          <a:p>
            <a:pPr marL="742950" lvl="1" indent="-285750" rtl="0">
              <a:lnSpc>
                <a:spcPct val="150000"/>
              </a:lnSpc>
              <a:buFont typeface="Arial" panose="020B0604020202020204" pitchFamily="34" charset="0"/>
              <a:buChar char="•"/>
            </a:pPr>
            <a:r>
              <a:rPr lang="en-US" sz="3000" dirty="0">
                <a:solidFill>
                  <a:schemeClr val="bg1"/>
                </a:solidFill>
              </a:rPr>
              <a:t>Community Detection, Shortest Path, Clustering Coefficient</a:t>
            </a:r>
          </a:p>
          <a:p>
            <a:pPr marL="285750" indent="-285750">
              <a:lnSpc>
                <a:spcPct val="150000"/>
              </a:lnSpc>
              <a:buFont typeface="Arial" panose="020B0604020202020204" pitchFamily="34" charset="0"/>
              <a:buChar char="•"/>
            </a:pPr>
            <a:r>
              <a:rPr lang="en-US" sz="3000" b="1" dirty="0">
                <a:solidFill>
                  <a:schemeClr val="bg1"/>
                </a:solidFill>
              </a:rPr>
              <a:t> </a:t>
            </a:r>
            <a:r>
              <a:rPr lang="en-US" sz="3000" b="1" dirty="0">
                <a:solidFill>
                  <a:srgbClr val="FFC000"/>
                </a:solidFill>
              </a:rPr>
              <a:t>Dynamic Graphs</a:t>
            </a:r>
            <a:r>
              <a:rPr lang="en-US" sz="3000" dirty="0">
                <a:solidFill>
                  <a:srgbClr val="FFC000"/>
                </a:solidFill>
              </a:rPr>
              <a:t>: </a:t>
            </a:r>
            <a:r>
              <a:rPr lang="en-US" sz="3000" dirty="0">
                <a:solidFill>
                  <a:schemeClr val="bg1"/>
                </a:solidFill>
              </a:rPr>
              <a:t>Explore changes over time</a:t>
            </a:r>
          </a:p>
          <a:p>
            <a:pPr rtl="0">
              <a:lnSpc>
                <a:spcPct val="150000"/>
              </a:lnSpc>
              <a:buFont typeface="Arial" panose="020B0604020202020204" pitchFamily="34" charset="0"/>
              <a:buChar char="•"/>
            </a:pPr>
            <a:r>
              <a:rPr lang="en-US" sz="3000" b="1" dirty="0">
                <a:solidFill>
                  <a:schemeClr val="bg1"/>
                </a:solidFill>
              </a:rPr>
              <a:t>   </a:t>
            </a:r>
            <a:r>
              <a:rPr lang="en-US" sz="3000" b="1" dirty="0">
                <a:solidFill>
                  <a:srgbClr val="FFC000"/>
                </a:solidFill>
              </a:rPr>
              <a:t>Export</a:t>
            </a:r>
            <a:r>
              <a:rPr lang="en-US" sz="3000" dirty="0">
                <a:solidFill>
                  <a:srgbClr val="FFC000"/>
                </a:solidFill>
              </a:rPr>
              <a:t>:</a:t>
            </a:r>
            <a:r>
              <a:rPr lang="en-US" sz="3000" dirty="0">
                <a:solidFill>
                  <a:schemeClr val="bg1"/>
                </a:solidFill>
              </a:rPr>
              <a:t> High-quality SVG, PNG, PDF</a:t>
            </a:r>
          </a:p>
        </p:txBody>
      </p:sp>
      <p:sp>
        <p:nvSpPr>
          <p:cNvPr id="18" name="בועת דיבור: מלבן עם פינות מעוגלות 17">
            <a:extLst>
              <a:ext uri="{FF2B5EF4-FFF2-40B4-BE49-F238E27FC236}">
                <a16:creationId xmlns:a16="http://schemas.microsoft.com/office/drawing/2014/main" id="{615203A0-A9BC-62DB-2E72-980576D79586}"/>
              </a:ext>
            </a:extLst>
          </p:cNvPr>
          <p:cNvSpPr/>
          <p:nvPr/>
        </p:nvSpPr>
        <p:spPr>
          <a:xfrm>
            <a:off x="12580183" y="3771900"/>
            <a:ext cx="4545767" cy="3725067"/>
          </a:xfrm>
          <a:prstGeom prst="wedgeRoundRectCallout">
            <a:avLst>
              <a:gd name="adj1" fmla="val -99496"/>
              <a:gd name="adj2" fmla="val -18414"/>
              <a:gd name="adj3" fmla="val 16667"/>
            </a:avLst>
          </a:prstGeom>
          <a:solidFill>
            <a:schemeClr val="accent4">
              <a:lumMod val="50000"/>
            </a:schemeClr>
          </a:solidFill>
        </p:spPr>
        <p:style>
          <a:lnRef idx="0">
            <a:schemeClr val="accent1"/>
          </a:lnRef>
          <a:fillRef idx="3">
            <a:schemeClr val="accent1"/>
          </a:fillRef>
          <a:effectRef idx="3">
            <a:schemeClr val="accent1"/>
          </a:effectRef>
          <a:fontRef idx="minor">
            <a:schemeClr val="lt1"/>
          </a:fontRef>
        </p:style>
        <p:txBody>
          <a:bodyPr rtlCol="1" anchor="ctr"/>
          <a:lstStyle/>
          <a:p>
            <a:pPr>
              <a:lnSpc>
                <a:spcPts val="3200"/>
              </a:lnSpc>
            </a:pPr>
            <a:r>
              <a:rPr lang="en-US" sz="2400" b="1" dirty="0"/>
              <a:t>Layout Algorithms – </a:t>
            </a:r>
            <a:r>
              <a:rPr lang="en-US" sz="2400" b="1" dirty="0">
                <a:solidFill>
                  <a:schemeClr val="bg1"/>
                </a:solidFill>
              </a:rPr>
              <a:t>the core </a:t>
            </a:r>
            <a:r>
              <a:rPr lang="en-US" sz="2400" b="1" dirty="0"/>
              <a:t>of Gephi’s visualization power!</a:t>
            </a:r>
          </a:p>
          <a:p>
            <a:pPr>
              <a:lnSpc>
                <a:spcPts val="3200"/>
              </a:lnSpc>
              <a:spcBef>
                <a:spcPts val="600"/>
              </a:spcBef>
            </a:pPr>
            <a:r>
              <a:rPr lang="en-US" sz="2400" dirty="0"/>
              <a:t>Nodes </a:t>
            </a:r>
            <a:r>
              <a:rPr lang="en-US" sz="2400" b="1" dirty="0"/>
              <a:t>repel</a:t>
            </a:r>
            <a:r>
              <a:rPr lang="en-US" sz="2400" dirty="0"/>
              <a:t> like magnets</a:t>
            </a:r>
          </a:p>
          <a:p>
            <a:pPr>
              <a:lnSpc>
                <a:spcPts val="3200"/>
              </a:lnSpc>
              <a:spcBef>
                <a:spcPts val="600"/>
              </a:spcBef>
            </a:pPr>
            <a:r>
              <a:rPr lang="en-US" sz="2400" dirty="0"/>
              <a:t>edges </a:t>
            </a:r>
            <a:r>
              <a:rPr lang="en-US" sz="2400" b="1" dirty="0"/>
              <a:t>attract</a:t>
            </a:r>
            <a:r>
              <a:rPr lang="en-US" sz="2400" dirty="0"/>
              <a:t> like springs</a:t>
            </a:r>
          </a:p>
          <a:p>
            <a:pPr>
              <a:lnSpc>
                <a:spcPts val="3200"/>
              </a:lnSpc>
              <a:spcBef>
                <a:spcPts val="600"/>
              </a:spcBef>
            </a:pPr>
            <a:r>
              <a:rPr lang="en-US" sz="2400" dirty="0"/>
              <a:t>allowing the network to </a:t>
            </a:r>
            <a:r>
              <a:rPr lang="en-US" sz="2400" b="1" dirty="0"/>
              <a:t>self-organize into meaningful clusters</a:t>
            </a:r>
            <a:r>
              <a:rPr lang="en-US" sz="2400" dirty="0"/>
              <a:t>.</a:t>
            </a:r>
          </a:p>
        </p:txBody>
      </p:sp>
      <p:pic>
        <p:nvPicPr>
          <p:cNvPr id="22" name="תמונה 21">
            <a:extLst>
              <a:ext uri="{FF2B5EF4-FFF2-40B4-BE49-F238E27FC236}">
                <a16:creationId xmlns:a16="http://schemas.microsoft.com/office/drawing/2014/main" id="{EA3B33B8-49C2-7876-E747-E0C4C81203A9}"/>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16531966" y="638153"/>
            <a:ext cx="1115474" cy="1115474"/>
          </a:xfrm>
          <a:prstGeom prst="ellipse">
            <a:avLst/>
          </a:prstGeom>
          <a:ln>
            <a:solidFill>
              <a:schemeClr val="bg1"/>
            </a:solidFill>
          </a:ln>
        </p:spPr>
      </p:pic>
    </p:spTree>
    <p:extLst>
      <p:ext uri="{BB962C8B-B14F-4D97-AF65-F5344CB8AC3E}">
        <p14:creationId xmlns:p14="http://schemas.microsoft.com/office/powerpoint/2010/main" val="2146971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4EC07-DEE5-EDD5-407D-EFF9D7D3CF49}"/>
            </a:ext>
          </a:extLst>
        </p:cNvPr>
        <p:cNvGrpSpPr/>
        <p:nvPr/>
      </p:nvGrpSpPr>
      <p:grpSpPr>
        <a:xfrm>
          <a:off x="0" y="0"/>
          <a:ext cx="0" cy="0"/>
          <a:chOff x="0" y="0"/>
          <a:chExt cx="0" cy="0"/>
        </a:xfrm>
      </p:grpSpPr>
      <p:sp>
        <p:nvSpPr>
          <p:cNvPr id="10" name="TextBox 37">
            <a:extLst>
              <a:ext uri="{FF2B5EF4-FFF2-40B4-BE49-F238E27FC236}">
                <a16:creationId xmlns:a16="http://schemas.microsoft.com/office/drawing/2014/main" id="{038F3F77-42DB-EB06-FB82-AB2FE8EC90CC}"/>
              </a:ext>
            </a:extLst>
          </p:cNvPr>
          <p:cNvSpPr txBox="1"/>
          <p:nvPr/>
        </p:nvSpPr>
        <p:spPr>
          <a:xfrm>
            <a:off x="838200" y="341823"/>
            <a:ext cx="12268200" cy="1231106"/>
          </a:xfrm>
          <a:prstGeom prst="rect">
            <a:avLst/>
          </a:prstGeom>
        </p:spPr>
        <p:txBody>
          <a:bodyPr wrap="square"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rPr>
              <a:t>Understanding Tweet Data </a:t>
            </a:r>
            <a:endParaRPr kumimoji="0" lang="en-US" sz="7603"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endParaRPr>
          </a:p>
        </p:txBody>
      </p:sp>
      <p:sp>
        <p:nvSpPr>
          <p:cNvPr id="3" name="מלבן 2">
            <a:extLst>
              <a:ext uri="{FF2B5EF4-FFF2-40B4-BE49-F238E27FC236}">
                <a16:creationId xmlns:a16="http://schemas.microsoft.com/office/drawing/2014/main" id="{1D14804F-C055-6418-C72C-BE9E22333F22}"/>
              </a:ext>
            </a:extLst>
          </p:cNvPr>
          <p:cNvSpPr/>
          <p:nvPr/>
        </p:nvSpPr>
        <p:spPr>
          <a:xfrm>
            <a:off x="838200" y="1866900"/>
            <a:ext cx="8305800" cy="8092643"/>
          </a:xfrm>
          <a:prstGeom prst="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l" rtl="0">
              <a:lnSpc>
                <a:spcPct val="107000"/>
              </a:lnSpc>
              <a:spcAft>
                <a:spcPts val="800"/>
              </a:spcAft>
              <a:buNone/>
            </a:pP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err="1">
                <a:solidFill>
                  <a:srgbClr val="F8C555"/>
                </a:solidFill>
                <a:effectLst/>
                <a:latin typeface="GT America Mono"/>
                <a:ea typeface="Times New Roman" panose="02020603050405020304" pitchFamily="18" charset="0"/>
                <a:cs typeface="Times New Roman" panose="02020603050405020304" pitchFamily="18" charset="0"/>
              </a:rPr>
              <a:t>created_at</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"Thu Apr 06 15:24:15 +0000 2017"</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err="1">
                <a:solidFill>
                  <a:srgbClr val="F8C555"/>
                </a:solidFill>
                <a:effectLst/>
                <a:latin typeface="GT America Mono"/>
                <a:ea typeface="Times New Roman" panose="02020603050405020304" pitchFamily="18" charset="0"/>
                <a:cs typeface="Times New Roman" panose="02020603050405020304" pitchFamily="18" charset="0"/>
              </a:rPr>
              <a:t>id_str</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"850006245121695744"</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"text"</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"1\/ Today we\u2019re sharing our vision for the future of the Twitter API platform!\</a:t>
            </a:r>
            <a:r>
              <a:rPr lang="en-US" sz="1400" kern="0" dirty="0" err="1">
                <a:solidFill>
                  <a:srgbClr val="7EC699"/>
                </a:solidFill>
                <a:effectLst/>
                <a:latin typeface="GT America Mono"/>
                <a:ea typeface="Times New Roman" panose="02020603050405020304" pitchFamily="18" charset="0"/>
                <a:cs typeface="Times New Roman" panose="02020603050405020304" pitchFamily="18" charset="0"/>
              </a:rPr>
              <a:t>nhttps</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:\/\/t.co\/</a:t>
            </a:r>
            <a:r>
              <a:rPr lang="en-US" sz="1400" kern="0" dirty="0" err="1">
                <a:solidFill>
                  <a:srgbClr val="7EC699"/>
                </a:solidFill>
                <a:effectLst/>
                <a:latin typeface="GT America Mono"/>
                <a:ea typeface="Times New Roman" panose="02020603050405020304" pitchFamily="18" charset="0"/>
                <a:cs typeface="Times New Roman" panose="02020603050405020304" pitchFamily="18" charset="0"/>
              </a:rPr>
              <a:t>XweGngmxlP</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"user"</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"id"</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08D49"/>
                </a:solidFill>
                <a:effectLst/>
                <a:latin typeface="GT America Mono"/>
                <a:ea typeface="Times New Roman" panose="02020603050405020304" pitchFamily="18" charset="0"/>
                <a:cs typeface="Times New Roman" panose="02020603050405020304" pitchFamily="18" charset="0"/>
              </a:rPr>
              <a:t>2244994945</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"name"</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"Twitter Dev"</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err="1">
                <a:solidFill>
                  <a:srgbClr val="F8C555"/>
                </a:solidFill>
                <a:effectLst/>
                <a:latin typeface="GT America Mono"/>
                <a:ea typeface="Times New Roman" panose="02020603050405020304" pitchFamily="18" charset="0"/>
                <a:cs typeface="Times New Roman" panose="02020603050405020304" pitchFamily="18" charset="0"/>
              </a:rPr>
              <a:t>screen_name</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a:t>
            </a:r>
            <a:r>
              <a:rPr lang="en-US" sz="1400" kern="0" dirty="0" err="1">
                <a:solidFill>
                  <a:srgbClr val="7EC699"/>
                </a:solidFill>
                <a:effectLst/>
                <a:latin typeface="GT America Mono"/>
                <a:ea typeface="Times New Roman" panose="02020603050405020304" pitchFamily="18" charset="0"/>
                <a:cs typeface="Times New Roman" panose="02020603050405020304" pitchFamily="18" charset="0"/>
              </a:rPr>
              <a:t>TwitterDev</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"location"</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"Internet"</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err="1">
                <a:solidFill>
                  <a:srgbClr val="F8C555"/>
                </a:solidFill>
                <a:effectLst/>
                <a:latin typeface="GT America Mono"/>
                <a:ea typeface="Times New Roman" panose="02020603050405020304" pitchFamily="18" charset="0"/>
                <a:cs typeface="Times New Roman" panose="02020603050405020304" pitchFamily="18" charset="0"/>
              </a:rPr>
              <a:t>url</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"https:\/\/dev.twitter.com\/"</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"description"</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"Your official source for Twitter Platform news, updates &amp; events. Need technical help? Visit https:\/\/twittercommunity.com\/ \u2328\ufe0f #TapIntoTwitter"</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"place"</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p>
          <a:p>
            <a:pPr algn="l" rtl="0">
              <a:lnSpc>
                <a:spcPct val="107000"/>
              </a:lnSpc>
              <a:spcAft>
                <a:spcPts val="800"/>
              </a:spcAft>
              <a:buNone/>
            </a:pPr>
            <a:r>
              <a:rPr lang="en-US" sz="1400" b="0" i="0" dirty="0">
                <a:solidFill>
                  <a:srgbClr val="7EC699"/>
                </a:solidFill>
                <a:effectLst/>
                <a:latin typeface="GT America Mono"/>
              </a:rPr>
              <a:t> "</a:t>
            </a:r>
            <a:r>
              <a:rPr lang="en-US" sz="1400" b="0" i="0" dirty="0" err="1">
                <a:solidFill>
                  <a:srgbClr val="7EC699"/>
                </a:solidFill>
                <a:effectLst/>
                <a:latin typeface="GT America Mono"/>
              </a:rPr>
              <a:t>retweeted_status</a:t>
            </a:r>
            <a:r>
              <a:rPr lang="en-US" sz="1400" b="0" i="0" dirty="0">
                <a:solidFill>
                  <a:srgbClr val="7EC699"/>
                </a:solidFill>
                <a:effectLst/>
                <a:latin typeface="GT America Mono"/>
              </a:rPr>
              <a:t>"</a:t>
            </a:r>
            <a:r>
              <a:rPr lang="en-US" sz="1400" b="0" i="0" dirty="0">
                <a:solidFill>
                  <a:srgbClr val="CC99CD"/>
                </a:solidFill>
                <a:effectLst/>
                <a:latin typeface="GT America Mono"/>
              </a:rPr>
              <a:t>:</a:t>
            </a:r>
            <a:r>
              <a:rPr lang="en-US" sz="1400" b="0" i="0" dirty="0">
                <a:solidFill>
                  <a:srgbClr val="14171A"/>
                </a:solidFill>
                <a:effectLst/>
                <a:latin typeface="GT America Mono"/>
              </a:rPr>
              <a:t> </a:t>
            </a:r>
            <a:r>
              <a:rPr lang="en-US" sz="1400" b="0" i="0" dirty="0">
                <a:solidFill>
                  <a:srgbClr val="485D6C"/>
                </a:solidFill>
                <a:effectLst/>
                <a:latin typeface="GT America Mono"/>
              </a:rPr>
              <a:t>{   }</a:t>
            </a:r>
            <a:endParaRPr lang="en-US" sz="14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"entities"</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"hashtags"</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err="1">
                <a:solidFill>
                  <a:srgbClr val="F8C555"/>
                </a:solidFill>
                <a:effectLst/>
                <a:latin typeface="GT America Mono"/>
                <a:ea typeface="Times New Roman" panose="02020603050405020304" pitchFamily="18" charset="0"/>
                <a:cs typeface="Times New Roman" panose="02020603050405020304" pitchFamily="18" charset="0"/>
              </a:rPr>
              <a:t>urls</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err="1">
                <a:solidFill>
                  <a:srgbClr val="F8C555"/>
                </a:solidFill>
                <a:effectLst/>
                <a:latin typeface="GT America Mono"/>
                <a:ea typeface="Times New Roman" panose="02020603050405020304" pitchFamily="18" charset="0"/>
                <a:cs typeface="Times New Roman" panose="02020603050405020304" pitchFamily="18" charset="0"/>
              </a:rPr>
              <a:t>url</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"https:\/\/t.co\/</a:t>
            </a:r>
            <a:r>
              <a:rPr lang="en-US" sz="1400" kern="0" dirty="0" err="1">
                <a:solidFill>
                  <a:srgbClr val="7EC699"/>
                </a:solidFill>
                <a:effectLst/>
                <a:latin typeface="GT America Mono"/>
                <a:ea typeface="Times New Roman" panose="02020603050405020304" pitchFamily="18" charset="0"/>
                <a:cs typeface="Times New Roman" panose="02020603050405020304" pitchFamily="18" charset="0"/>
              </a:rPr>
              <a:t>XweGngmxlP</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"unwound"</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err="1">
                <a:solidFill>
                  <a:srgbClr val="F8C555"/>
                </a:solidFill>
                <a:effectLst/>
                <a:latin typeface="GT America Mono"/>
                <a:ea typeface="Times New Roman" panose="02020603050405020304" pitchFamily="18" charset="0"/>
                <a:cs typeface="Times New Roman" panose="02020603050405020304" pitchFamily="18" charset="0"/>
              </a:rPr>
              <a:t>url</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"https:\/\/cards.twitter.com\/cards\/18ce53wgo4h\/3xo1c"</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"title"</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7EC699"/>
                </a:solidFill>
                <a:effectLst/>
                <a:latin typeface="GT America Mono"/>
                <a:ea typeface="Times New Roman" panose="02020603050405020304" pitchFamily="18" charset="0"/>
                <a:cs typeface="Times New Roman" panose="02020603050405020304" pitchFamily="18" charset="0"/>
              </a:rPr>
              <a:t>"Building the Future of the Twitter API Platform"</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err="1">
                <a:solidFill>
                  <a:srgbClr val="F8C555"/>
                </a:solidFill>
                <a:effectLst/>
                <a:latin typeface="GT America Mono"/>
                <a:ea typeface="Times New Roman" panose="02020603050405020304" pitchFamily="18" charset="0"/>
                <a:cs typeface="Times New Roman" panose="02020603050405020304" pitchFamily="18" charset="0"/>
              </a:rPr>
              <a:t>user_mentions</a:t>
            </a:r>
            <a:r>
              <a:rPr lang="en-US" sz="1400" kern="0" dirty="0">
                <a:solidFill>
                  <a:srgbClr val="F8C555"/>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67CDC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buNone/>
            </a:pPr>
            <a:r>
              <a:rPr lang="en-US" sz="1400" kern="0" dirty="0">
                <a:solidFill>
                  <a:srgbClr val="14171A"/>
                </a:solidFill>
                <a:effectLst/>
                <a:latin typeface="GT America Mono"/>
                <a:ea typeface="Times New Roman" panose="02020603050405020304" pitchFamily="18" charset="0"/>
                <a:cs typeface="Times New Roman" panose="02020603050405020304" pitchFamily="18" charset="0"/>
              </a:rPr>
              <a:t>  </a:t>
            </a: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algn="l" rtl="0">
              <a:lnSpc>
                <a:spcPct val="107000"/>
              </a:lnSpc>
              <a:spcAft>
                <a:spcPts val="800"/>
              </a:spcAft>
            </a:pPr>
            <a:r>
              <a:rPr lang="en-US" sz="1400" kern="0" dirty="0">
                <a:solidFill>
                  <a:srgbClr val="485D6C"/>
                </a:solidFill>
                <a:effectLst/>
                <a:latin typeface="GT America Mono"/>
                <a:ea typeface="Times New Roman" panose="02020603050405020304" pitchFamily="18" charset="0"/>
                <a:cs typeface="Times New Roman" panose="02020603050405020304" pitchFamily="18" charset="0"/>
              </a:rPr>
              <a:t>}</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p:txBody>
      </p:sp>
      <p:sp>
        <p:nvSpPr>
          <p:cNvPr id="13" name="תיבת טקסט 12">
            <a:extLst>
              <a:ext uri="{FF2B5EF4-FFF2-40B4-BE49-F238E27FC236}">
                <a16:creationId xmlns:a16="http://schemas.microsoft.com/office/drawing/2014/main" id="{E912BC48-C925-CE0F-A8DE-3F9F603F2D63}"/>
              </a:ext>
            </a:extLst>
          </p:cNvPr>
          <p:cNvSpPr txBox="1"/>
          <p:nvPr/>
        </p:nvSpPr>
        <p:spPr>
          <a:xfrm>
            <a:off x="9753600" y="1866900"/>
            <a:ext cx="7904813" cy="8372228"/>
          </a:xfrm>
          <a:prstGeom prst="rect">
            <a:avLst/>
          </a:prstGeom>
          <a:noFill/>
        </p:spPr>
        <p:txBody>
          <a:bodyPr wrap="square">
            <a:spAutoFit/>
          </a:bodyPr>
          <a:lstStyle/>
          <a:p>
            <a:pPr algn="l" rtl="0">
              <a:lnSpc>
                <a:spcPct val="107000"/>
              </a:lnSpc>
              <a:spcBef>
                <a:spcPts val="1200"/>
              </a:spcBef>
              <a:buNone/>
            </a:pPr>
            <a:r>
              <a:rPr lang="en-US" sz="2800" b="1" kern="0" dirty="0">
                <a:solidFill>
                  <a:srgbClr val="FFC000"/>
                </a:solidFill>
                <a:effectLst/>
                <a:latin typeface="Calibri (גוף)"/>
                <a:ea typeface="Times New Roman" panose="02020603050405020304" pitchFamily="18" charset="0"/>
                <a:cs typeface="Times New Roman" panose="02020603050405020304" pitchFamily="18" charset="0"/>
              </a:rPr>
              <a:t> Key Fields:</a:t>
            </a:r>
            <a:endParaRPr lang="en-US" sz="3200" kern="100" dirty="0">
              <a:solidFill>
                <a:srgbClr val="FFC000"/>
              </a:solidFill>
              <a:effectLst/>
              <a:latin typeface="Calibri (גוף)"/>
              <a:ea typeface="Aptos" panose="020B0004020202020204" pitchFamily="34" charset="0"/>
              <a:cs typeface="Arial" panose="020B0604020202020204" pitchFamily="34" charset="0"/>
            </a:endParaRPr>
          </a:p>
          <a:p>
            <a:pPr marL="342900" lvl="0" indent="-342900" algn="l" rtl="0">
              <a:lnSpc>
                <a:spcPct val="107000"/>
              </a:lnSpc>
              <a:spcBef>
                <a:spcPts val="1200"/>
              </a:spcBef>
              <a:buSzPts val="1000"/>
              <a:buFont typeface="Symbol" panose="05050102010706020507" pitchFamily="18" charset="2"/>
              <a:buChar char=""/>
              <a:tabLst>
                <a:tab pos="457200" algn="l"/>
              </a:tabLst>
            </a:pPr>
            <a:r>
              <a:rPr lang="en-US" sz="2800" b="1" kern="0" dirty="0" err="1">
                <a:solidFill>
                  <a:schemeClr val="bg1"/>
                </a:solidFill>
                <a:effectLst/>
                <a:latin typeface="Calibri (גוף)"/>
                <a:ea typeface="Times New Roman" panose="02020603050405020304" pitchFamily="18" charset="0"/>
                <a:cs typeface="Times New Roman" panose="02020603050405020304" pitchFamily="18" charset="0"/>
              </a:rPr>
              <a:t>created_at</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 When the tweet was posted</a:t>
            </a:r>
            <a:endParaRPr lang="en-US" sz="3200" kern="100" dirty="0">
              <a:solidFill>
                <a:schemeClr val="bg1"/>
              </a:solidFill>
              <a:effectLst/>
              <a:latin typeface="Calibri (גוף)"/>
              <a:ea typeface="Aptos" panose="020B0004020202020204" pitchFamily="34" charset="0"/>
              <a:cs typeface="Arial" panose="020B0604020202020204" pitchFamily="34" charset="0"/>
            </a:endParaRPr>
          </a:p>
          <a:p>
            <a:pPr marL="342900" lvl="0" indent="-342900" algn="l" rtl="0">
              <a:lnSpc>
                <a:spcPct val="107000"/>
              </a:lnSpc>
              <a:spcBef>
                <a:spcPts val="1200"/>
              </a:spcBef>
              <a:buSzPts val="1000"/>
              <a:buFont typeface="Symbol" panose="05050102010706020507" pitchFamily="18" charset="2"/>
              <a:buChar char=""/>
              <a:tabLst>
                <a:tab pos="457200" algn="l"/>
              </a:tabLst>
            </a:pPr>
            <a:r>
              <a:rPr lang="en-US" sz="2800" b="1" kern="0" dirty="0">
                <a:solidFill>
                  <a:schemeClr val="bg1"/>
                </a:solidFill>
                <a:effectLst/>
                <a:latin typeface="Calibri (גוף)"/>
                <a:ea typeface="Times New Roman" panose="02020603050405020304" pitchFamily="18" charset="0"/>
                <a:cs typeface="Times New Roman" panose="02020603050405020304" pitchFamily="18" charset="0"/>
              </a:rPr>
              <a:t>text</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 The actual tweet content</a:t>
            </a:r>
            <a:endParaRPr lang="en-US" sz="3200" kern="100" dirty="0">
              <a:solidFill>
                <a:schemeClr val="bg1"/>
              </a:solidFill>
              <a:effectLst/>
              <a:latin typeface="Calibri (גוף)"/>
              <a:ea typeface="Aptos" panose="020B0004020202020204" pitchFamily="34" charset="0"/>
              <a:cs typeface="Arial" panose="020B0604020202020204" pitchFamily="34" charset="0"/>
            </a:endParaRPr>
          </a:p>
          <a:p>
            <a:pPr marL="342900" lvl="0" indent="-342900" algn="l" rtl="0">
              <a:lnSpc>
                <a:spcPct val="107000"/>
              </a:lnSpc>
              <a:spcBef>
                <a:spcPts val="1200"/>
              </a:spcBef>
              <a:buSzPts val="1000"/>
              <a:buFont typeface="Symbol" panose="05050102010706020507" pitchFamily="18" charset="2"/>
              <a:buChar char=""/>
              <a:tabLst>
                <a:tab pos="457200" algn="l"/>
              </a:tabLst>
            </a:pPr>
            <a:r>
              <a:rPr lang="en-US" sz="2800" b="1" kern="0" dirty="0" err="1">
                <a:solidFill>
                  <a:schemeClr val="bg1"/>
                </a:solidFill>
                <a:effectLst/>
                <a:latin typeface="Calibri (גוף)"/>
                <a:ea typeface="Times New Roman" panose="02020603050405020304" pitchFamily="18" charset="0"/>
                <a:cs typeface="Times New Roman" panose="02020603050405020304" pitchFamily="18" charset="0"/>
              </a:rPr>
              <a:t>user.screen_name</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 Who posted the tweet</a:t>
            </a:r>
            <a:endParaRPr lang="en-US" sz="3200" kern="100" dirty="0">
              <a:solidFill>
                <a:schemeClr val="bg1"/>
              </a:solidFill>
              <a:effectLst/>
              <a:latin typeface="Calibri (גוף)"/>
              <a:ea typeface="Aptos" panose="020B0004020202020204" pitchFamily="34" charset="0"/>
              <a:cs typeface="Arial" panose="020B0604020202020204" pitchFamily="34" charset="0"/>
            </a:endParaRPr>
          </a:p>
          <a:p>
            <a:pPr marL="342900" lvl="0" indent="-342900" algn="l" rtl="0">
              <a:lnSpc>
                <a:spcPct val="107000"/>
              </a:lnSpc>
              <a:spcBef>
                <a:spcPts val="1200"/>
              </a:spcBef>
              <a:buSzPts val="1000"/>
              <a:buFont typeface="Symbol" panose="05050102010706020507" pitchFamily="18" charset="2"/>
              <a:buChar char=""/>
              <a:tabLst>
                <a:tab pos="457200" algn="l"/>
              </a:tabLst>
            </a:pPr>
            <a:r>
              <a:rPr lang="en-US" sz="2800" b="1" kern="0" dirty="0" err="1">
                <a:solidFill>
                  <a:schemeClr val="bg1"/>
                </a:solidFill>
                <a:effectLst/>
                <a:latin typeface="Calibri (גוף)"/>
                <a:ea typeface="Times New Roman" panose="02020603050405020304" pitchFamily="18" charset="0"/>
                <a:cs typeface="Times New Roman" panose="02020603050405020304" pitchFamily="18" charset="0"/>
              </a:rPr>
              <a:t>retweeted_status</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 Appears if the tweet is a </a:t>
            </a:r>
            <a:r>
              <a:rPr lang="en-US" sz="2800" b="1" kern="0" dirty="0">
                <a:solidFill>
                  <a:schemeClr val="bg1"/>
                </a:solidFill>
                <a:effectLst/>
                <a:latin typeface="Calibri (גוף)"/>
                <a:ea typeface="Times New Roman" panose="02020603050405020304" pitchFamily="18" charset="0"/>
                <a:cs typeface="Times New Roman" panose="02020603050405020304" pitchFamily="18" charset="0"/>
              </a:rPr>
              <a:t>retweet</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contains the original tweet's data</a:t>
            </a:r>
            <a:endParaRPr lang="en-US" sz="3200" kern="100" dirty="0">
              <a:solidFill>
                <a:schemeClr val="bg1"/>
              </a:solidFill>
              <a:effectLst/>
              <a:latin typeface="Calibri (גוף)"/>
              <a:ea typeface="Aptos" panose="020B0004020202020204" pitchFamily="34" charset="0"/>
              <a:cs typeface="Arial" panose="020B0604020202020204" pitchFamily="34" charset="0"/>
            </a:endParaRPr>
          </a:p>
          <a:p>
            <a:pPr marL="342900" lvl="0" indent="-342900" algn="l" rtl="0">
              <a:lnSpc>
                <a:spcPct val="107000"/>
              </a:lnSpc>
              <a:spcBef>
                <a:spcPts val="1200"/>
              </a:spcBef>
              <a:buSzPts val="1000"/>
              <a:buFont typeface="Symbol" panose="05050102010706020507" pitchFamily="18" charset="2"/>
              <a:buChar char=""/>
              <a:tabLst>
                <a:tab pos="457200" algn="l"/>
              </a:tabLst>
            </a:pPr>
            <a:r>
              <a:rPr lang="en-US" sz="2800" b="1" kern="0" dirty="0" err="1">
                <a:solidFill>
                  <a:schemeClr val="bg1"/>
                </a:solidFill>
                <a:effectLst/>
                <a:latin typeface="Calibri (גוף)"/>
                <a:ea typeface="Times New Roman" panose="02020603050405020304" pitchFamily="18" charset="0"/>
                <a:cs typeface="Times New Roman" panose="02020603050405020304" pitchFamily="18" charset="0"/>
              </a:rPr>
              <a:t>entities.hashtags</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a:t>
            </a:r>
            <a:r>
              <a:rPr lang="en-US" sz="2800" b="1" kern="0" dirty="0" err="1">
                <a:solidFill>
                  <a:schemeClr val="bg1"/>
                </a:solidFill>
                <a:effectLst/>
                <a:latin typeface="Calibri (גוף)"/>
                <a:ea typeface="Times New Roman" panose="02020603050405020304" pitchFamily="18" charset="0"/>
                <a:cs typeface="Times New Roman" panose="02020603050405020304" pitchFamily="18" charset="0"/>
              </a:rPr>
              <a:t>urls</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a:t>
            </a:r>
            <a:r>
              <a:rPr lang="en-US" sz="2800" b="1" kern="0" dirty="0" err="1">
                <a:solidFill>
                  <a:schemeClr val="bg1"/>
                </a:solidFill>
                <a:effectLst/>
                <a:latin typeface="Calibri (גוף)"/>
                <a:ea typeface="Times New Roman" panose="02020603050405020304" pitchFamily="18" charset="0"/>
                <a:cs typeface="Times New Roman" panose="02020603050405020304" pitchFamily="18" charset="0"/>
              </a:rPr>
              <a:t>user_mentions</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 Surface-level metadata like tags, links, and mentions</a:t>
            </a:r>
            <a:endParaRPr lang="en-US" sz="3200" kern="100" dirty="0">
              <a:solidFill>
                <a:schemeClr val="bg1"/>
              </a:solidFill>
              <a:effectLst/>
              <a:latin typeface="Calibri (גוף)"/>
              <a:ea typeface="Aptos" panose="020B0004020202020204" pitchFamily="34" charset="0"/>
              <a:cs typeface="Arial" panose="020B0604020202020204" pitchFamily="34" charset="0"/>
            </a:endParaRPr>
          </a:p>
          <a:p>
            <a:pPr marL="342900" lvl="0" indent="-342900" algn="l" rtl="0">
              <a:lnSpc>
                <a:spcPct val="107000"/>
              </a:lnSpc>
              <a:spcBef>
                <a:spcPts val="1200"/>
              </a:spcBef>
              <a:buSzPts val="1000"/>
              <a:buFont typeface="Symbol" panose="05050102010706020507" pitchFamily="18" charset="2"/>
              <a:buChar char=""/>
              <a:tabLst>
                <a:tab pos="457200" algn="l"/>
              </a:tabLst>
            </a:pPr>
            <a:r>
              <a:rPr lang="en-US" sz="2800" b="1" kern="0" dirty="0">
                <a:solidFill>
                  <a:schemeClr val="bg1"/>
                </a:solidFill>
                <a:effectLst/>
                <a:latin typeface="Calibri (גוף)"/>
                <a:ea typeface="Times New Roman" panose="02020603050405020304" pitchFamily="18" charset="0"/>
                <a:cs typeface="Times New Roman" panose="02020603050405020304" pitchFamily="18" charset="0"/>
              </a:rPr>
              <a:t>Retweet Info</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 </a:t>
            </a:r>
            <a:r>
              <a:rPr lang="en-US" sz="2800" kern="0" dirty="0">
                <a:solidFill>
                  <a:srgbClr val="FFC000"/>
                </a:solidFill>
                <a:effectLst/>
                <a:latin typeface="Calibri (גוף)"/>
                <a:ea typeface="Times New Roman" panose="02020603050405020304" pitchFamily="18" charset="0"/>
                <a:cs typeface="Times New Roman" panose="02020603050405020304" pitchFamily="18" charset="0"/>
              </a:rPr>
              <a:t>If </a:t>
            </a:r>
            <a:r>
              <a:rPr lang="en-US" sz="2800" kern="0" dirty="0" err="1">
                <a:solidFill>
                  <a:srgbClr val="FFC000"/>
                </a:solidFill>
                <a:effectLst/>
                <a:latin typeface="Calibri (גוף)"/>
                <a:ea typeface="Times New Roman" panose="02020603050405020304" pitchFamily="18" charset="0"/>
                <a:cs typeface="Times New Roman" panose="02020603050405020304" pitchFamily="18" charset="0"/>
              </a:rPr>
              <a:t>retweeted_status</a:t>
            </a:r>
            <a:r>
              <a:rPr lang="en-US" sz="2800" kern="0" dirty="0">
                <a:solidFill>
                  <a:srgbClr val="FFC000"/>
                </a:solidFill>
                <a:effectLst/>
                <a:latin typeface="Calibri (גוף)"/>
                <a:ea typeface="Times New Roman" panose="02020603050405020304" pitchFamily="18" charset="0"/>
                <a:cs typeface="Times New Roman" panose="02020603050405020304" pitchFamily="18" charset="0"/>
              </a:rPr>
              <a:t> exists</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we can extract:</a:t>
            </a:r>
            <a:endParaRPr lang="en-US" sz="3200" kern="100" dirty="0">
              <a:solidFill>
                <a:schemeClr val="bg1"/>
              </a:solidFill>
              <a:effectLst/>
              <a:latin typeface="Calibri (גוף)"/>
              <a:ea typeface="Aptos" panose="020B0004020202020204" pitchFamily="34" charset="0"/>
              <a:cs typeface="Arial" panose="020B0604020202020204" pitchFamily="34" charset="0"/>
            </a:endParaRPr>
          </a:p>
          <a:p>
            <a:pPr marL="742950" lvl="1" indent="-285750" algn="l" rtl="0">
              <a:lnSpc>
                <a:spcPct val="107000"/>
              </a:lnSpc>
              <a:spcBef>
                <a:spcPts val="1200"/>
              </a:spcBef>
              <a:buSzPts val="1000"/>
              <a:buFont typeface="Courier New" panose="02070309020205020404" pitchFamily="49" charset="0"/>
              <a:buChar char="o"/>
              <a:tabLst>
                <a:tab pos="914400" algn="l"/>
              </a:tabLst>
            </a:pPr>
            <a:r>
              <a:rPr lang="en-US" sz="2800" kern="0" dirty="0" err="1">
                <a:solidFill>
                  <a:schemeClr val="bg1"/>
                </a:solidFill>
                <a:effectLst/>
                <a:latin typeface="Calibri (גוף)"/>
                <a:ea typeface="Times New Roman" panose="02020603050405020304" pitchFamily="18" charset="0"/>
                <a:cs typeface="Times New Roman" panose="02020603050405020304" pitchFamily="18" charset="0"/>
              </a:rPr>
              <a:t>user.screen_name</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of the original author</a:t>
            </a:r>
            <a:endParaRPr lang="en-US" sz="3200" kern="100" dirty="0">
              <a:solidFill>
                <a:schemeClr val="bg1"/>
              </a:solidFill>
              <a:effectLst/>
              <a:latin typeface="Calibri (גוף)"/>
              <a:ea typeface="Aptos" panose="020B0004020202020204" pitchFamily="34" charset="0"/>
              <a:cs typeface="Times New Roman" panose="02020603050405020304" pitchFamily="18" charset="0"/>
            </a:endParaRPr>
          </a:p>
          <a:p>
            <a:pPr marL="742950" lvl="1" indent="-285750" algn="l" rtl="0">
              <a:lnSpc>
                <a:spcPct val="107000"/>
              </a:lnSpc>
              <a:spcBef>
                <a:spcPts val="1200"/>
              </a:spcBef>
              <a:buSzPts val="1000"/>
              <a:buFont typeface="Courier New" panose="02070309020205020404" pitchFamily="49" charset="0"/>
              <a:buChar char="o"/>
              <a:tabLst>
                <a:tab pos="914400" algn="l"/>
              </a:tabLst>
            </a:pP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The relationship between the retweeter and the original poster</a:t>
            </a:r>
            <a:r>
              <a:rPr lang="en-US" sz="2800" kern="0" dirty="0">
                <a:solidFill>
                  <a:schemeClr val="bg1"/>
                </a:solidFill>
                <a:latin typeface="Calibri (גוף)"/>
                <a:ea typeface="Times New Roman" panose="02020603050405020304" pitchFamily="18" charset="0"/>
                <a:cs typeface="Times New Roman" panose="02020603050405020304" pitchFamily="18" charset="0"/>
              </a:rPr>
              <a:t> - </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This forms the </a:t>
            </a:r>
            <a:r>
              <a:rPr lang="en-US" sz="2800" b="1" kern="0" dirty="0">
                <a:solidFill>
                  <a:srgbClr val="FFC000"/>
                </a:solidFill>
                <a:effectLst/>
                <a:latin typeface="Calibri (גוף)"/>
                <a:ea typeface="Times New Roman" panose="02020603050405020304" pitchFamily="18" charset="0"/>
                <a:cs typeface="Times New Roman" panose="02020603050405020304" pitchFamily="18" charset="0"/>
              </a:rPr>
              <a:t>edges</a:t>
            </a:r>
            <a:r>
              <a:rPr lang="en-US" sz="2800" kern="0" dirty="0">
                <a:solidFill>
                  <a:schemeClr val="bg1"/>
                </a:solidFill>
                <a:effectLst/>
                <a:latin typeface="Calibri (גוף)"/>
                <a:ea typeface="Times New Roman" panose="02020603050405020304" pitchFamily="18" charset="0"/>
                <a:cs typeface="Times New Roman" panose="02020603050405020304" pitchFamily="18" charset="0"/>
              </a:rPr>
              <a:t> in our </a:t>
            </a:r>
            <a:r>
              <a:rPr lang="en-US" sz="2800" b="1" kern="0" dirty="0">
                <a:solidFill>
                  <a:srgbClr val="FFC000"/>
                </a:solidFill>
                <a:effectLst/>
                <a:latin typeface="Calibri (גוף)"/>
                <a:ea typeface="Times New Roman" panose="02020603050405020304" pitchFamily="18" charset="0"/>
                <a:cs typeface="Times New Roman" panose="02020603050405020304" pitchFamily="18" charset="0"/>
              </a:rPr>
              <a:t>retweet network</a:t>
            </a:r>
            <a:endParaRPr lang="en-US" sz="3200" kern="100" dirty="0">
              <a:solidFill>
                <a:srgbClr val="FFC000"/>
              </a:solidFill>
              <a:effectLst/>
              <a:latin typeface="Calibri (גוף)"/>
              <a:ea typeface="Aptos" panose="020B0004020202020204" pitchFamily="34" charset="0"/>
              <a:cs typeface="Times New Roman" panose="02020603050405020304" pitchFamily="18" charset="0"/>
            </a:endParaRPr>
          </a:p>
          <a:p>
            <a:pPr algn="l" rtl="0">
              <a:lnSpc>
                <a:spcPct val="107000"/>
              </a:lnSpc>
              <a:spcBef>
                <a:spcPts val="1200"/>
              </a:spcBef>
            </a:pPr>
            <a:r>
              <a:rPr lang="en-US" sz="3200" kern="100" dirty="0">
                <a:solidFill>
                  <a:schemeClr val="bg1"/>
                </a:solidFill>
                <a:effectLst/>
                <a:latin typeface="Calibri (גוף)"/>
                <a:ea typeface="Aptos" panose="020B0004020202020204" pitchFamily="34" charset="0"/>
                <a:cs typeface="Arial" panose="020B0604020202020204" pitchFamily="34" charset="0"/>
              </a:rPr>
              <a:t> </a:t>
            </a:r>
          </a:p>
        </p:txBody>
      </p:sp>
      <p:sp>
        <p:nvSpPr>
          <p:cNvPr id="14" name="TextBox 37">
            <a:extLst>
              <a:ext uri="{FF2B5EF4-FFF2-40B4-BE49-F238E27FC236}">
                <a16:creationId xmlns:a16="http://schemas.microsoft.com/office/drawing/2014/main" id="{C138AF12-D6EA-6E7E-040D-5EAD76BDE125}"/>
              </a:ext>
            </a:extLst>
          </p:cNvPr>
          <p:cNvSpPr txBox="1"/>
          <p:nvPr/>
        </p:nvSpPr>
        <p:spPr>
          <a:xfrm>
            <a:off x="12877800" y="779502"/>
            <a:ext cx="3124200" cy="553998"/>
          </a:xfrm>
          <a:prstGeom prst="rect">
            <a:avLst/>
          </a:prstGeom>
        </p:spPr>
        <p:txBody>
          <a:bodyPr wrap="square" lIns="0" tIns="0" rIns="0" bIns="0" rtlCol="0" anchor="t">
            <a:spAutoFit/>
          </a:bodyPr>
          <a:lstStyle/>
          <a:p>
            <a:pPr marL="0" marR="0" lvl="0" indent="0" algn="l" defTabSz="914400" rtl="0" eaLnBrk="1" fontAlgn="auto" latinLnBrk="0" hangingPunct="1">
              <a:spcBef>
                <a:spcPts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rPr>
              <a:t>(JSON Format)</a:t>
            </a:r>
            <a:endParaRPr kumimoji="0" lang="en-US" sz="7603"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endParaRPr>
          </a:p>
        </p:txBody>
      </p:sp>
    </p:spTree>
    <p:extLst>
      <p:ext uri="{BB962C8B-B14F-4D97-AF65-F5344CB8AC3E}">
        <p14:creationId xmlns:p14="http://schemas.microsoft.com/office/powerpoint/2010/main" val="951029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52422"/>
        </a:solidFill>
        <a:effectLst/>
      </p:bgPr>
    </p:bg>
    <p:spTree>
      <p:nvGrpSpPr>
        <p:cNvPr id="1" name="">
          <a:extLst>
            <a:ext uri="{FF2B5EF4-FFF2-40B4-BE49-F238E27FC236}">
              <a16:creationId xmlns:a16="http://schemas.microsoft.com/office/drawing/2014/main" id="{B3F290BC-183E-DC93-0899-978C8EBAC5F0}"/>
            </a:ext>
          </a:extLst>
        </p:cNvPr>
        <p:cNvGrpSpPr/>
        <p:nvPr/>
      </p:nvGrpSpPr>
      <p:grpSpPr>
        <a:xfrm>
          <a:off x="0" y="0"/>
          <a:ext cx="0" cy="0"/>
          <a:chOff x="0" y="0"/>
          <a:chExt cx="0" cy="0"/>
        </a:xfrm>
      </p:grpSpPr>
      <p:pic>
        <p:nvPicPr>
          <p:cNvPr id="2" name="תמונה 1">
            <a:extLst>
              <a:ext uri="{FF2B5EF4-FFF2-40B4-BE49-F238E27FC236}">
                <a16:creationId xmlns:a16="http://schemas.microsoft.com/office/drawing/2014/main" id="{D93F4802-617D-C964-1154-2311DDDA97ED}"/>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8800"/>
                    </a14:imgEffect>
                    <a14:imgEffect>
                      <a14:brightnessContrast bright="-40000" contrast="20000"/>
                    </a14:imgEffect>
                  </a14:imgLayer>
                </a14:imgProps>
              </a:ext>
            </a:extLst>
          </a:blip>
          <a:stretch>
            <a:fillRect/>
          </a:stretch>
        </p:blipFill>
        <p:spPr>
          <a:xfrm>
            <a:off x="6248400" y="-2294555"/>
            <a:ext cx="14182131" cy="13372177"/>
          </a:xfrm>
          <a:prstGeom prst="rect">
            <a:avLst/>
          </a:prstGeom>
        </p:spPr>
      </p:pic>
      <p:sp>
        <p:nvSpPr>
          <p:cNvPr id="10" name="TextBox 37">
            <a:extLst>
              <a:ext uri="{FF2B5EF4-FFF2-40B4-BE49-F238E27FC236}">
                <a16:creationId xmlns:a16="http://schemas.microsoft.com/office/drawing/2014/main" id="{2F6C71F4-6A98-3C4E-E280-F151124C2D67}"/>
              </a:ext>
            </a:extLst>
          </p:cNvPr>
          <p:cNvSpPr txBox="1"/>
          <p:nvPr/>
        </p:nvSpPr>
        <p:spPr>
          <a:xfrm>
            <a:off x="838200" y="620390"/>
            <a:ext cx="12441536" cy="1008807"/>
          </a:xfrm>
          <a:prstGeom prst="rect">
            <a:avLst/>
          </a:prstGeom>
        </p:spPr>
        <p:txBody>
          <a:bodyPr lIns="0" tIns="0" rIns="0" bIns="0" rtlCol="0" anchor="t">
            <a:spAutoFit/>
          </a:bodyPr>
          <a:lstStyle/>
          <a:p>
            <a:pPr marL="0" marR="0" lvl="0" indent="0" algn="l" defTabSz="914400" rtl="0" eaLnBrk="1" fontAlgn="auto" latinLnBrk="0" hangingPunct="1">
              <a:lnSpc>
                <a:spcPts val="7603"/>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rPr>
              <a:t>Methodology</a:t>
            </a:r>
            <a:endParaRPr kumimoji="0" lang="en-US" sz="7603"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endParaRPr>
          </a:p>
        </p:txBody>
      </p:sp>
      <p:pic>
        <p:nvPicPr>
          <p:cNvPr id="5" name="תמונה 4" descr="תמונה שמכילה טקסט, צילום מסך, גופן&#10;&#10;תוכן שנוצר על-ידי בינה מלאכותית עשוי להיות שגוי.">
            <a:extLst>
              <a:ext uri="{FF2B5EF4-FFF2-40B4-BE49-F238E27FC236}">
                <a16:creationId xmlns:a16="http://schemas.microsoft.com/office/drawing/2014/main" id="{1688EBD2-FB27-E9D8-1D0B-CD1052159F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7018" y="1562100"/>
            <a:ext cx="13563600" cy="7466661"/>
          </a:xfrm>
          <a:prstGeom prst="rect">
            <a:avLst/>
          </a:prstGeom>
        </p:spPr>
      </p:pic>
    </p:spTree>
    <p:extLst>
      <p:ext uri="{BB962C8B-B14F-4D97-AF65-F5344CB8AC3E}">
        <p14:creationId xmlns:p14="http://schemas.microsoft.com/office/powerpoint/2010/main" val="39304599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52422"/>
        </a:solidFill>
        <a:effectLst/>
      </p:bgPr>
    </p:bg>
    <p:spTree>
      <p:nvGrpSpPr>
        <p:cNvPr id="1" name="">
          <a:extLst>
            <a:ext uri="{FF2B5EF4-FFF2-40B4-BE49-F238E27FC236}">
              <a16:creationId xmlns:a16="http://schemas.microsoft.com/office/drawing/2014/main" id="{91DE6732-F452-2005-C477-CEC5EE73FCE9}"/>
            </a:ext>
          </a:extLst>
        </p:cNvPr>
        <p:cNvGrpSpPr/>
        <p:nvPr/>
      </p:nvGrpSpPr>
      <p:grpSpPr>
        <a:xfrm>
          <a:off x="0" y="0"/>
          <a:ext cx="0" cy="0"/>
          <a:chOff x="0" y="0"/>
          <a:chExt cx="0" cy="0"/>
        </a:xfrm>
      </p:grpSpPr>
      <p:sp>
        <p:nvSpPr>
          <p:cNvPr id="30" name="TextBox 2">
            <a:extLst>
              <a:ext uri="{FF2B5EF4-FFF2-40B4-BE49-F238E27FC236}">
                <a16:creationId xmlns:a16="http://schemas.microsoft.com/office/drawing/2014/main" id="{5839E388-E4A1-9138-6938-5E4FE39ACA4D}"/>
              </a:ext>
            </a:extLst>
          </p:cNvPr>
          <p:cNvSpPr txBox="1"/>
          <p:nvPr/>
        </p:nvSpPr>
        <p:spPr>
          <a:xfrm>
            <a:off x="685800" y="577162"/>
            <a:ext cx="16192500" cy="1154162"/>
          </a:xfrm>
          <a:prstGeom prst="rect">
            <a:avLst/>
          </a:prstGeom>
        </p:spPr>
        <p:txBody>
          <a:bodyPr wrap="square" lIns="0" tIns="0" rIns="0" bIns="0" rtlCol="0" anchor="t">
            <a:spAutoFit/>
          </a:bodyPr>
          <a:lstStyle/>
          <a:p>
            <a:pPr marL="0" marR="0" lvl="0" indent="0" algn="l" defTabSz="914400" rtl="0" eaLnBrk="1" fontAlgn="auto" latinLnBrk="0" hangingPunct="1">
              <a:lnSpc>
                <a:spcPts val="9600"/>
              </a:lnSpc>
              <a:spcBef>
                <a:spcPct val="0"/>
              </a:spcBef>
              <a:spcAft>
                <a:spcPts val="0"/>
              </a:spcAft>
              <a:buClrTx/>
              <a:buSzTx/>
              <a:buFontTx/>
              <a:buNone/>
              <a:tabLst/>
              <a:defRPr/>
            </a:pPr>
            <a:r>
              <a:rPr kumimoji="0" lang="en-US" sz="7200"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rPr>
              <a:t>Prompts</a:t>
            </a:r>
          </a:p>
        </p:txBody>
      </p:sp>
      <p:grpSp>
        <p:nvGrpSpPr>
          <p:cNvPr id="5" name="קבוצה 4">
            <a:extLst>
              <a:ext uri="{FF2B5EF4-FFF2-40B4-BE49-F238E27FC236}">
                <a16:creationId xmlns:a16="http://schemas.microsoft.com/office/drawing/2014/main" id="{A631FEA9-502B-8006-564D-02B85B3C37ED}"/>
              </a:ext>
            </a:extLst>
          </p:cNvPr>
          <p:cNvGrpSpPr/>
          <p:nvPr/>
        </p:nvGrpSpPr>
        <p:grpSpPr>
          <a:xfrm>
            <a:off x="2362200" y="2095500"/>
            <a:ext cx="6677024" cy="6934200"/>
            <a:chOff x="2362200" y="2095500"/>
            <a:chExt cx="6677024" cy="6934200"/>
          </a:xfrm>
        </p:grpSpPr>
        <p:sp>
          <p:nvSpPr>
            <p:cNvPr id="24" name="בועת דיבור: מלבן עם פינות מעוגלות 23">
              <a:extLst>
                <a:ext uri="{FF2B5EF4-FFF2-40B4-BE49-F238E27FC236}">
                  <a16:creationId xmlns:a16="http://schemas.microsoft.com/office/drawing/2014/main" id="{E2421A53-626E-1560-E2F3-C43BDC35D174}"/>
                </a:ext>
              </a:extLst>
            </p:cNvPr>
            <p:cNvSpPr/>
            <p:nvPr/>
          </p:nvSpPr>
          <p:spPr>
            <a:xfrm>
              <a:off x="2362200" y="2095500"/>
              <a:ext cx="6677024" cy="6934200"/>
            </a:xfrm>
            <a:prstGeom prst="wedgeRoundRectCallout">
              <a:avLst>
                <a:gd name="adj1" fmla="val -43244"/>
                <a:gd name="adj2" fmla="val 58655"/>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אתה מומחה בזיהוי בוטים והתערבות זרה. </a:t>
              </a: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חלק מהציוצים הם של בוטים — לרוב מקטבים וקיצוניים, משתייכים לרשתות קטנות או מבודדות שלא מצליחים להיטמע ברשת. אחרים של משתמשים אמיתיים.</a:t>
              </a: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ציוץ: {</a:t>
              </a:r>
              <a:r>
                <a:rPr kumimoji="0" lang="en-US"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tweet_text</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a:t>
              </a:r>
              <a:endPar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a:t>
              </a:r>
              <a:r>
                <a:rPr kumimoji="0" lang="he-IL"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ריטווטים</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שקיבל: </a:t>
              </a:r>
              <a:r>
                <a:rPr kumimoji="0" lang="en-US"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in_degree</a:t>
              </a:r>
              <a:endPar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a:t>
              </a:r>
              <a:r>
                <a:rPr kumimoji="0" lang="he-IL"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ריטווטים</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שביצע: </a:t>
              </a:r>
              <a:r>
                <a:rPr kumimoji="0" lang="en-US"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out_degree</a:t>
              </a:r>
              <a:endPar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מרכזיות בין-</a:t>
              </a:r>
              <a:r>
                <a:rPr kumimoji="0" lang="he-IL"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צמתית</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ביחס לממוצע: </a:t>
              </a:r>
              <a:r>
                <a:rPr kumimoji="0" lang="en-US"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betweenness_centrality</a:t>
              </a:r>
              <a:endPar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מרכזיות קרבה ביחס לממוצע: </a:t>
              </a:r>
              <a:r>
                <a:rPr kumimoji="0" lang="en-US"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closeness_centrality</a:t>
              </a:r>
              <a:endPar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גודל הקהילה: </a:t>
              </a:r>
              <a:r>
                <a:rPr kumimoji="0" lang="en-US"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community_size</a:t>
              </a:r>
              <a:endPar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שכנים בוטים: </a:t>
              </a:r>
              <a:r>
                <a:rPr kumimoji="0" lang="en-US"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conspirator_neighbors</a:t>
              </a:r>
              <a:endPar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שכנים לא-בוטים: </a:t>
              </a:r>
              <a:r>
                <a:rPr kumimoji="0" lang="en-US"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non_conspirator_neighbors</a:t>
              </a:r>
              <a:endPar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בהתבסס על הציוץ וכלל נתוני הרשת, האם הציוץ נכתב על ידי </a:t>
              </a:r>
              <a:r>
                <a:rPr kumimoji="0" lang="he-IL"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בוט</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ענה רק בכן/לא</a:t>
              </a:r>
            </a:p>
          </p:txBody>
        </p:sp>
        <p:pic>
          <p:nvPicPr>
            <p:cNvPr id="25" name="Google Shape;335;p34">
              <a:extLst>
                <a:ext uri="{FF2B5EF4-FFF2-40B4-BE49-F238E27FC236}">
                  <a16:creationId xmlns:a16="http://schemas.microsoft.com/office/drawing/2014/main" id="{61D59E6E-8360-ABD4-5ACF-4A776CA80191}"/>
                </a:ext>
              </a:extLst>
            </p:cNvPr>
            <p:cNvPicPr preferRelativeResize="0"/>
            <p:nvPr/>
          </p:nvPicPr>
          <p:blipFill rotWithShape="1">
            <a:blip r:embed="rId2">
              <a:alphaModFix/>
              <a:extLst>
                <a:ext uri="{BEBA8EAE-BF5A-486C-A8C5-ECC9F3942E4B}">
                  <a14:imgProps xmlns:a14="http://schemas.microsoft.com/office/drawing/2010/main">
                    <a14:imgLayer r:embed="rId3">
                      <a14:imgEffect>
                        <a14:brightnessContrast bright="-40000" contrast="-40000"/>
                      </a14:imgEffect>
                    </a14:imgLayer>
                  </a14:imgProps>
                </a:ext>
              </a:extLst>
            </a:blip>
            <a:srcRect/>
            <a:stretch/>
          </p:blipFill>
          <p:spPr>
            <a:xfrm>
              <a:off x="3252011" y="4650422"/>
              <a:ext cx="814723" cy="719452"/>
            </a:xfrm>
            <a:prstGeom prst="rect">
              <a:avLst/>
            </a:prstGeom>
            <a:noFill/>
            <a:ln>
              <a:noFill/>
            </a:ln>
          </p:spPr>
        </p:pic>
      </p:grpSp>
      <p:grpSp>
        <p:nvGrpSpPr>
          <p:cNvPr id="4" name="קבוצה 3">
            <a:extLst>
              <a:ext uri="{FF2B5EF4-FFF2-40B4-BE49-F238E27FC236}">
                <a16:creationId xmlns:a16="http://schemas.microsoft.com/office/drawing/2014/main" id="{02BED510-E196-DB41-0981-8E60643DB3BF}"/>
              </a:ext>
            </a:extLst>
          </p:cNvPr>
          <p:cNvGrpSpPr/>
          <p:nvPr/>
        </p:nvGrpSpPr>
        <p:grpSpPr>
          <a:xfrm>
            <a:off x="10439400" y="3514726"/>
            <a:ext cx="6677024" cy="3257548"/>
            <a:chOff x="10439400" y="3514726"/>
            <a:chExt cx="6677024" cy="3257548"/>
          </a:xfrm>
        </p:grpSpPr>
        <p:sp>
          <p:nvSpPr>
            <p:cNvPr id="2" name="בועת דיבור: מלבן עם פינות מעוגלות 1">
              <a:extLst>
                <a:ext uri="{FF2B5EF4-FFF2-40B4-BE49-F238E27FC236}">
                  <a16:creationId xmlns:a16="http://schemas.microsoft.com/office/drawing/2014/main" id="{240F19CE-3958-B12A-A133-A4CBF4946271}"/>
                </a:ext>
              </a:extLst>
            </p:cNvPr>
            <p:cNvSpPr/>
            <p:nvPr/>
          </p:nvSpPr>
          <p:spPr>
            <a:xfrm>
              <a:off x="10439400" y="3514726"/>
              <a:ext cx="6677024" cy="3257548"/>
            </a:xfrm>
            <a:prstGeom prst="wedgeRoundRectCallout">
              <a:avLst>
                <a:gd name="adj1" fmla="val -38754"/>
                <a:gd name="adj2" fmla="val 67302"/>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אתה מומחה בזיהוי בוטים והתערבות זרה. </a:t>
              </a: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חלק מהציוצים הם של בוטים — לרוב מקטבים וקיצוניים, משתייכים לרשתות קטנות או מבודדות שלא מצליחים להיטמע ברשת. אחרים של משתמשים אמיתיים.</a:t>
              </a: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ציוץ: {</a:t>
              </a:r>
              <a:r>
                <a:rPr kumimoji="0" lang="en-US"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tweet_text</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a:t>
              </a:r>
              <a:endParaRPr kumimoji="0" lang="en-US"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endParaRPr>
            </a:p>
            <a:p>
              <a:pPr marL="0" marR="0" lvl="0" indent="0" algn="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האם הציוץ נכתב על ידי </a:t>
              </a:r>
              <a:r>
                <a:rPr kumimoji="0" lang="he-IL" sz="2000" b="1" i="0" u="none" strike="noStrike" kern="0" cap="none" spc="0" normalizeH="0" baseline="0" noProof="0" dirty="0" err="1">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בוט</a:t>
              </a:r>
              <a:r>
                <a:rPr kumimoji="0" lang="he-IL" sz="2000" b="1" i="0" u="none" strike="noStrike" kern="0" cap="none" spc="0" normalizeH="0" baseline="0" noProof="0" dirty="0">
                  <a:ln>
                    <a:noFill/>
                  </a:ln>
                  <a:solidFill>
                    <a:srgbClr val="1D242E"/>
                  </a:solidFill>
                  <a:effectLst/>
                  <a:uLnTx/>
                  <a:uFillTx/>
                  <a:latin typeface="Segoe UI Semibold" panose="020B0702040204020203" pitchFamily="34" charset="0"/>
                  <a:ea typeface="+mn-ea"/>
                  <a:cs typeface="Segoe UI Semibold" panose="020B0702040204020203" pitchFamily="34" charset="0"/>
                  <a:sym typeface="Arial"/>
                </a:rPr>
                <a:t>? ענה רק בכן/לא</a:t>
              </a:r>
            </a:p>
          </p:txBody>
        </p:sp>
        <p:pic>
          <p:nvPicPr>
            <p:cNvPr id="3" name="Google Shape;335;p34">
              <a:extLst>
                <a:ext uri="{FF2B5EF4-FFF2-40B4-BE49-F238E27FC236}">
                  <a16:creationId xmlns:a16="http://schemas.microsoft.com/office/drawing/2014/main" id="{C5532A3E-EE44-4153-6EC7-81C87A31BBC9}"/>
                </a:ext>
              </a:extLst>
            </p:cNvPr>
            <p:cNvPicPr preferRelativeResize="0"/>
            <p:nvPr/>
          </p:nvPicPr>
          <p:blipFill rotWithShape="1">
            <a:blip r:embed="rId2">
              <a:alphaModFix/>
              <a:extLst>
                <a:ext uri="{BEBA8EAE-BF5A-486C-A8C5-ECC9F3942E4B}">
                  <a14:imgProps xmlns:a14="http://schemas.microsoft.com/office/drawing/2010/main">
                    <a14:imgLayer r:embed="rId3">
                      <a14:imgEffect>
                        <a14:brightnessContrast bright="-40000" contrast="-40000"/>
                      </a14:imgEffect>
                    </a14:imgLayer>
                  </a14:imgProps>
                </a:ext>
              </a:extLst>
            </a:blip>
            <a:srcRect/>
            <a:stretch/>
          </p:blipFill>
          <p:spPr>
            <a:xfrm>
              <a:off x="10889507" y="5552704"/>
              <a:ext cx="814723" cy="719452"/>
            </a:xfrm>
            <a:prstGeom prst="rect">
              <a:avLst/>
            </a:prstGeom>
            <a:noFill/>
            <a:ln>
              <a:noFill/>
            </a:ln>
          </p:spPr>
        </p:pic>
      </p:grpSp>
    </p:spTree>
    <p:extLst>
      <p:ext uri="{BB962C8B-B14F-4D97-AF65-F5344CB8AC3E}">
        <p14:creationId xmlns:p14="http://schemas.microsoft.com/office/powerpoint/2010/main" val="540542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4AF89F-E7F9-E758-CA9D-A32A0DCEE849}"/>
            </a:ext>
          </a:extLst>
        </p:cNvPr>
        <p:cNvGrpSpPr/>
        <p:nvPr/>
      </p:nvGrpSpPr>
      <p:grpSpPr>
        <a:xfrm>
          <a:off x="0" y="0"/>
          <a:ext cx="0" cy="0"/>
          <a:chOff x="0" y="0"/>
          <a:chExt cx="0" cy="0"/>
        </a:xfrm>
      </p:grpSpPr>
      <p:pic>
        <p:nvPicPr>
          <p:cNvPr id="11" name="תמונה 10">
            <a:extLst>
              <a:ext uri="{FF2B5EF4-FFF2-40B4-BE49-F238E27FC236}">
                <a16:creationId xmlns:a16="http://schemas.microsoft.com/office/drawing/2014/main" id="{3E99FBE4-E80E-1970-9A7D-B674DD521765}"/>
              </a:ext>
            </a:extLst>
          </p:cNvPr>
          <p:cNvPicPr>
            <a:picLocks noChangeAspect="1"/>
          </p:cNvPicPr>
          <p:nvPr/>
        </p:nvPicPr>
        <p:blipFill>
          <a:blip r:embed="rId3">
            <a:alphaModFix amt="50000"/>
          </a:blip>
          <a:stretch>
            <a:fillRect/>
          </a:stretch>
        </p:blipFill>
        <p:spPr>
          <a:xfrm rot="246615">
            <a:off x="9113828" y="3726226"/>
            <a:ext cx="4226778" cy="3042718"/>
          </a:xfrm>
          <a:prstGeom prst="rect">
            <a:avLst/>
          </a:prstGeom>
        </p:spPr>
      </p:pic>
      <p:sp>
        <p:nvSpPr>
          <p:cNvPr id="30" name="TextBox 2">
            <a:extLst>
              <a:ext uri="{FF2B5EF4-FFF2-40B4-BE49-F238E27FC236}">
                <a16:creationId xmlns:a16="http://schemas.microsoft.com/office/drawing/2014/main" id="{F8617533-689E-B79E-B677-0C4167A80A3A}"/>
              </a:ext>
            </a:extLst>
          </p:cNvPr>
          <p:cNvSpPr txBox="1"/>
          <p:nvPr/>
        </p:nvSpPr>
        <p:spPr>
          <a:xfrm>
            <a:off x="609600" y="762332"/>
            <a:ext cx="17449800" cy="2499595"/>
          </a:xfrm>
          <a:prstGeom prst="rect">
            <a:avLst/>
          </a:prstGeom>
        </p:spPr>
        <p:txBody>
          <a:bodyPr wrap="square" lIns="0" tIns="0" rIns="0" bIns="0" rtlCol="0" anchor="t">
            <a:spAutoFit/>
          </a:bodyPr>
          <a:lstStyle/>
          <a:p>
            <a:pPr marL="0" lvl="0" indent="0" algn="l">
              <a:lnSpc>
                <a:spcPts val="9600"/>
              </a:lnSpc>
              <a:spcBef>
                <a:spcPct val="0"/>
              </a:spcBef>
            </a:pPr>
            <a:r>
              <a:rPr lang="en-US" sz="9600" dirty="0">
                <a:solidFill>
                  <a:srgbClr val="FFFFFF"/>
                </a:solidFill>
                <a:latin typeface="Stencil" panose="040409050D0802020404" pitchFamily="82" charset="0"/>
                <a:ea typeface="Segoe UI Black" panose="020B0A02040204020203" pitchFamily="34" charset="0"/>
                <a:cs typeface="LilyUPC" panose="020B0502040204020203" pitchFamily="34" charset="-34"/>
                <a:sym typeface="Glacial Indifference"/>
              </a:rPr>
              <a:t>Elections are no longer decided at the ballot box</a:t>
            </a:r>
          </a:p>
        </p:txBody>
      </p:sp>
      <p:sp>
        <p:nvSpPr>
          <p:cNvPr id="7" name="Text 2">
            <a:extLst>
              <a:ext uri="{FF2B5EF4-FFF2-40B4-BE49-F238E27FC236}">
                <a16:creationId xmlns:a16="http://schemas.microsoft.com/office/drawing/2014/main" id="{DB3DAFEF-035F-6646-D424-5DD59F5A9235}"/>
              </a:ext>
            </a:extLst>
          </p:cNvPr>
          <p:cNvSpPr/>
          <p:nvPr/>
        </p:nvSpPr>
        <p:spPr>
          <a:xfrm>
            <a:off x="913703" y="3368099"/>
            <a:ext cx="11658600" cy="2499595"/>
          </a:xfrm>
          <a:prstGeom prst="rect">
            <a:avLst/>
          </a:prstGeom>
          <a:noFill/>
          <a:ln/>
        </p:spPr>
        <p:txBody>
          <a:bodyPr wrap="square" lIns="0" tIns="0" rIns="0" bIns="0" rtlCol="0" anchor="t"/>
          <a:lstStyle/>
          <a:p>
            <a:r>
              <a:rPr lang="en-US" sz="4800" i="1" dirty="0">
                <a:solidFill>
                  <a:schemeClr val="bg1"/>
                </a:solidFill>
                <a:latin typeface="High Tower Text" panose="02040502050506030303" pitchFamily="18" charset="0"/>
                <a:ea typeface="Segoe UI Black" panose="020B0A02040204020203" pitchFamily="34" charset="0"/>
                <a:cs typeface="Instrument Sans Semi Bold" pitchFamily="34" charset="-120"/>
              </a:rPr>
              <a:t>What looks like public opinion...  </a:t>
            </a:r>
          </a:p>
          <a:p>
            <a:r>
              <a:rPr lang="en-US" sz="4800" i="1" dirty="0">
                <a:solidFill>
                  <a:schemeClr val="bg1"/>
                </a:solidFill>
                <a:latin typeface="High Tower Text" panose="02040502050506030303" pitchFamily="18" charset="0"/>
                <a:ea typeface="Segoe UI Black" panose="020B0A02040204020203" pitchFamily="34" charset="0"/>
                <a:cs typeface="Instrument Sans Semi Bold" pitchFamily="34" charset="-120"/>
              </a:rPr>
              <a:t>may be orchestrated deception.</a:t>
            </a:r>
            <a:endParaRPr lang="en-US" sz="4800" i="1" dirty="0">
              <a:solidFill>
                <a:schemeClr val="bg1"/>
              </a:solidFill>
              <a:latin typeface="High Tower Text" panose="02040502050506030303" pitchFamily="18" charset="0"/>
              <a:ea typeface="Segoe UI Black" panose="020B0A02040204020203" pitchFamily="34" charset="0"/>
            </a:endParaRPr>
          </a:p>
        </p:txBody>
      </p:sp>
      <p:pic>
        <p:nvPicPr>
          <p:cNvPr id="9" name="תמונה 8">
            <a:extLst>
              <a:ext uri="{FF2B5EF4-FFF2-40B4-BE49-F238E27FC236}">
                <a16:creationId xmlns:a16="http://schemas.microsoft.com/office/drawing/2014/main" id="{17F23A9C-E388-EEFF-1F28-0B475CD4CE09}"/>
              </a:ext>
            </a:extLst>
          </p:cNvPr>
          <p:cNvPicPr>
            <a:picLocks noChangeAspect="1"/>
          </p:cNvPicPr>
          <p:nvPr/>
        </p:nvPicPr>
        <p:blipFill>
          <a:blip r:embed="rId4">
            <a:alphaModFix amt="50000"/>
          </a:blip>
          <a:stretch>
            <a:fillRect/>
          </a:stretch>
        </p:blipFill>
        <p:spPr>
          <a:xfrm rot="21132112">
            <a:off x="3509619" y="4274803"/>
            <a:ext cx="5706271" cy="6782747"/>
          </a:xfrm>
          <a:prstGeom prst="rect">
            <a:avLst/>
          </a:prstGeom>
        </p:spPr>
      </p:pic>
      <p:pic>
        <p:nvPicPr>
          <p:cNvPr id="20" name="תמונה 19">
            <a:extLst>
              <a:ext uri="{FF2B5EF4-FFF2-40B4-BE49-F238E27FC236}">
                <a16:creationId xmlns:a16="http://schemas.microsoft.com/office/drawing/2014/main" id="{82C90163-3CB4-A7E9-4731-DEAA0ED8A610}"/>
              </a:ext>
            </a:extLst>
          </p:cNvPr>
          <p:cNvPicPr>
            <a:picLocks noChangeAspect="1"/>
          </p:cNvPicPr>
          <p:nvPr/>
        </p:nvPicPr>
        <p:blipFill>
          <a:blip r:embed="rId5">
            <a:alphaModFix amt="85000"/>
          </a:blip>
          <a:stretch>
            <a:fillRect/>
          </a:stretch>
        </p:blipFill>
        <p:spPr>
          <a:xfrm rot="20384817">
            <a:off x="693488" y="6303781"/>
            <a:ext cx="4145879" cy="4747145"/>
          </a:xfrm>
          <a:prstGeom prst="rect">
            <a:avLst/>
          </a:prstGeom>
        </p:spPr>
      </p:pic>
      <p:pic>
        <p:nvPicPr>
          <p:cNvPr id="24" name="תמונה 23">
            <a:extLst>
              <a:ext uri="{FF2B5EF4-FFF2-40B4-BE49-F238E27FC236}">
                <a16:creationId xmlns:a16="http://schemas.microsoft.com/office/drawing/2014/main" id="{47B5D1B2-257E-B3AB-08DE-432F12382951}"/>
              </a:ext>
            </a:extLst>
          </p:cNvPr>
          <p:cNvPicPr>
            <a:picLocks noChangeAspect="1"/>
          </p:cNvPicPr>
          <p:nvPr/>
        </p:nvPicPr>
        <p:blipFill>
          <a:blip r:embed="rId6">
            <a:alphaModFix amt="85000"/>
          </a:blip>
          <a:stretch>
            <a:fillRect/>
          </a:stretch>
        </p:blipFill>
        <p:spPr>
          <a:xfrm rot="723260">
            <a:off x="12715182" y="3357339"/>
            <a:ext cx="4925112" cy="8221222"/>
          </a:xfrm>
          <a:prstGeom prst="rect">
            <a:avLst/>
          </a:prstGeom>
        </p:spPr>
      </p:pic>
      <p:pic>
        <p:nvPicPr>
          <p:cNvPr id="26" name="תמונה 25">
            <a:extLst>
              <a:ext uri="{FF2B5EF4-FFF2-40B4-BE49-F238E27FC236}">
                <a16:creationId xmlns:a16="http://schemas.microsoft.com/office/drawing/2014/main" id="{02A4684E-EC10-7212-F917-A3996B46766E}"/>
              </a:ext>
            </a:extLst>
          </p:cNvPr>
          <p:cNvPicPr>
            <a:picLocks noChangeAspect="1"/>
          </p:cNvPicPr>
          <p:nvPr/>
        </p:nvPicPr>
        <p:blipFill>
          <a:blip r:embed="rId7">
            <a:alphaModFix amt="85000"/>
          </a:blip>
          <a:stretch>
            <a:fillRect/>
          </a:stretch>
        </p:blipFill>
        <p:spPr>
          <a:xfrm rot="20725480">
            <a:off x="7901768" y="5462806"/>
            <a:ext cx="4907057" cy="7612230"/>
          </a:xfrm>
          <a:prstGeom prst="rect">
            <a:avLst/>
          </a:prstGeom>
        </p:spPr>
      </p:pic>
      <p:pic>
        <p:nvPicPr>
          <p:cNvPr id="33" name="תמונה 32">
            <a:extLst>
              <a:ext uri="{FF2B5EF4-FFF2-40B4-BE49-F238E27FC236}">
                <a16:creationId xmlns:a16="http://schemas.microsoft.com/office/drawing/2014/main" id="{C96DF2B9-7EB4-5A4E-5263-0283E1AB8EC8}"/>
              </a:ext>
            </a:extLst>
          </p:cNvPr>
          <p:cNvPicPr>
            <a:picLocks noChangeAspect="1"/>
          </p:cNvPicPr>
          <p:nvPr/>
        </p:nvPicPr>
        <p:blipFill>
          <a:blip r:embed="rId8">
            <a:alphaModFix amt="85000"/>
          </a:blip>
          <a:stretch>
            <a:fillRect/>
          </a:stretch>
        </p:blipFill>
        <p:spPr>
          <a:xfrm rot="538249">
            <a:off x="11536761" y="5512003"/>
            <a:ext cx="4963218" cy="6668431"/>
          </a:xfrm>
          <a:prstGeom prst="rect">
            <a:avLst/>
          </a:prstGeom>
        </p:spPr>
      </p:pic>
      <p:pic>
        <p:nvPicPr>
          <p:cNvPr id="35" name="תמונה 34">
            <a:extLst>
              <a:ext uri="{FF2B5EF4-FFF2-40B4-BE49-F238E27FC236}">
                <a16:creationId xmlns:a16="http://schemas.microsoft.com/office/drawing/2014/main" id="{15A56DA3-D7AB-0A47-1B8B-54EE13FF5BB0}"/>
              </a:ext>
            </a:extLst>
          </p:cNvPr>
          <p:cNvPicPr>
            <a:picLocks noChangeAspect="1"/>
          </p:cNvPicPr>
          <p:nvPr/>
        </p:nvPicPr>
        <p:blipFill>
          <a:blip r:embed="rId9">
            <a:alphaModFix amt="85000"/>
          </a:blip>
          <a:stretch>
            <a:fillRect/>
          </a:stretch>
        </p:blipFill>
        <p:spPr>
          <a:xfrm rot="21057132">
            <a:off x="2455364" y="5327578"/>
            <a:ext cx="5393350" cy="6311676"/>
          </a:xfrm>
          <a:prstGeom prst="rect">
            <a:avLst/>
          </a:prstGeom>
        </p:spPr>
      </p:pic>
    </p:spTree>
    <p:extLst>
      <p:ext uri="{BB962C8B-B14F-4D97-AF65-F5344CB8AC3E}">
        <p14:creationId xmlns:p14="http://schemas.microsoft.com/office/powerpoint/2010/main" val="33881091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250"/>
                                        <p:tgtEl>
                                          <p:spTgt spid="9"/>
                                        </p:tgtEl>
                                      </p:cBhvr>
                                    </p:animEffect>
                                    <p:anim calcmode="lin" valueType="num">
                                      <p:cBhvr>
                                        <p:cTn id="8" dur="1250" fill="hold"/>
                                        <p:tgtEl>
                                          <p:spTgt spid="9"/>
                                        </p:tgtEl>
                                        <p:attrNameLst>
                                          <p:attrName>ppt_x</p:attrName>
                                        </p:attrNameLst>
                                      </p:cBhvr>
                                      <p:tavLst>
                                        <p:tav tm="0">
                                          <p:val>
                                            <p:strVal val="#ppt_x"/>
                                          </p:val>
                                        </p:tav>
                                        <p:tav tm="100000">
                                          <p:val>
                                            <p:strVal val="#ppt_x"/>
                                          </p:val>
                                        </p:tav>
                                      </p:tavLst>
                                    </p:anim>
                                    <p:anim calcmode="lin" valueType="num">
                                      <p:cBhvr>
                                        <p:cTn id="9" dur="125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25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250"/>
                                        <p:tgtEl>
                                          <p:spTgt spid="24"/>
                                        </p:tgtEl>
                                      </p:cBhvr>
                                    </p:animEffect>
                                    <p:anim calcmode="lin" valueType="num">
                                      <p:cBhvr>
                                        <p:cTn id="14" dur="1250" fill="hold"/>
                                        <p:tgtEl>
                                          <p:spTgt spid="24"/>
                                        </p:tgtEl>
                                        <p:attrNameLst>
                                          <p:attrName>ppt_x</p:attrName>
                                        </p:attrNameLst>
                                      </p:cBhvr>
                                      <p:tavLst>
                                        <p:tav tm="0">
                                          <p:val>
                                            <p:strVal val="#ppt_x"/>
                                          </p:val>
                                        </p:tav>
                                        <p:tav tm="100000">
                                          <p:val>
                                            <p:strVal val="#ppt_x"/>
                                          </p:val>
                                        </p:tav>
                                      </p:tavLst>
                                    </p:anim>
                                    <p:anim calcmode="lin" valueType="num">
                                      <p:cBhvr>
                                        <p:cTn id="15" dur="1250" fill="hold"/>
                                        <p:tgtEl>
                                          <p:spTgt spid="24"/>
                                        </p:tgtEl>
                                        <p:attrNameLst>
                                          <p:attrName>ppt_y</p:attrName>
                                        </p:attrNameLst>
                                      </p:cBhvr>
                                      <p:tavLst>
                                        <p:tav tm="0">
                                          <p:val>
                                            <p:strVal val="#ppt_y+.1"/>
                                          </p:val>
                                        </p:tav>
                                        <p:tav tm="100000">
                                          <p:val>
                                            <p:strVal val="#ppt_y"/>
                                          </p:val>
                                        </p:tav>
                                      </p:tavLst>
                                    </p:anim>
                                  </p:childTnLst>
                                </p:cTn>
                              </p:par>
                            </p:childTnLst>
                          </p:cTn>
                        </p:par>
                        <p:par>
                          <p:cTn id="16" fill="hold">
                            <p:stCondLst>
                              <p:cond delay="2500"/>
                            </p:stCondLst>
                            <p:childTnLst>
                              <p:par>
                                <p:cTn id="17" presetID="42" presetClass="entr" presetSubtype="0" fill="hold"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1250"/>
                                        <p:tgtEl>
                                          <p:spTgt spid="33"/>
                                        </p:tgtEl>
                                      </p:cBhvr>
                                    </p:animEffect>
                                    <p:anim calcmode="lin" valueType="num">
                                      <p:cBhvr>
                                        <p:cTn id="20" dur="1250" fill="hold"/>
                                        <p:tgtEl>
                                          <p:spTgt spid="33"/>
                                        </p:tgtEl>
                                        <p:attrNameLst>
                                          <p:attrName>ppt_x</p:attrName>
                                        </p:attrNameLst>
                                      </p:cBhvr>
                                      <p:tavLst>
                                        <p:tav tm="0">
                                          <p:val>
                                            <p:strVal val="#ppt_x"/>
                                          </p:val>
                                        </p:tav>
                                        <p:tav tm="100000">
                                          <p:val>
                                            <p:strVal val="#ppt_x"/>
                                          </p:val>
                                        </p:tav>
                                      </p:tavLst>
                                    </p:anim>
                                    <p:anim calcmode="lin" valueType="num">
                                      <p:cBhvr>
                                        <p:cTn id="21" dur="1250" fill="hold"/>
                                        <p:tgtEl>
                                          <p:spTgt spid="33"/>
                                        </p:tgtEl>
                                        <p:attrNameLst>
                                          <p:attrName>ppt_y</p:attrName>
                                        </p:attrNameLst>
                                      </p:cBhvr>
                                      <p:tavLst>
                                        <p:tav tm="0">
                                          <p:val>
                                            <p:strVal val="#ppt_y+.1"/>
                                          </p:val>
                                        </p:tav>
                                        <p:tav tm="100000">
                                          <p:val>
                                            <p:strVal val="#ppt_y"/>
                                          </p:val>
                                        </p:tav>
                                      </p:tavLst>
                                    </p:anim>
                                  </p:childTnLst>
                                </p:cTn>
                              </p:par>
                            </p:childTnLst>
                          </p:cTn>
                        </p:par>
                        <p:par>
                          <p:cTn id="22" fill="hold">
                            <p:stCondLst>
                              <p:cond delay="3750"/>
                            </p:stCondLst>
                            <p:childTnLst>
                              <p:par>
                                <p:cTn id="23" presetID="42"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250"/>
                                        <p:tgtEl>
                                          <p:spTgt spid="20"/>
                                        </p:tgtEl>
                                      </p:cBhvr>
                                    </p:animEffect>
                                    <p:anim calcmode="lin" valueType="num">
                                      <p:cBhvr>
                                        <p:cTn id="26" dur="1250" fill="hold"/>
                                        <p:tgtEl>
                                          <p:spTgt spid="20"/>
                                        </p:tgtEl>
                                        <p:attrNameLst>
                                          <p:attrName>ppt_x</p:attrName>
                                        </p:attrNameLst>
                                      </p:cBhvr>
                                      <p:tavLst>
                                        <p:tav tm="0">
                                          <p:val>
                                            <p:strVal val="#ppt_x"/>
                                          </p:val>
                                        </p:tav>
                                        <p:tav tm="100000">
                                          <p:val>
                                            <p:strVal val="#ppt_x"/>
                                          </p:val>
                                        </p:tav>
                                      </p:tavLst>
                                    </p:anim>
                                    <p:anim calcmode="lin" valueType="num">
                                      <p:cBhvr>
                                        <p:cTn id="27" dur="1250" fill="hold"/>
                                        <p:tgtEl>
                                          <p:spTgt spid="20"/>
                                        </p:tgtEl>
                                        <p:attrNameLst>
                                          <p:attrName>ppt_y</p:attrName>
                                        </p:attrNameLst>
                                      </p:cBhvr>
                                      <p:tavLst>
                                        <p:tav tm="0">
                                          <p:val>
                                            <p:strVal val="#ppt_y+.1"/>
                                          </p:val>
                                        </p:tav>
                                        <p:tav tm="100000">
                                          <p:val>
                                            <p:strVal val="#ppt_y"/>
                                          </p:val>
                                        </p:tav>
                                      </p:tavLst>
                                    </p:anim>
                                  </p:childTnLst>
                                </p:cTn>
                              </p:par>
                            </p:childTnLst>
                          </p:cTn>
                        </p:par>
                        <p:par>
                          <p:cTn id="28" fill="hold">
                            <p:stCondLst>
                              <p:cond delay="5000"/>
                            </p:stCondLst>
                            <p:childTnLst>
                              <p:par>
                                <p:cTn id="29" presetID="42" presetClass="entr" presetSubtype="0"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1250"/>
                                        <p:tgtEl>
                                          <p:spTgt spid="26"/>
                                        </p:tgtEl>
                                      </p:cBhvr>
                                    </p:animEffect>
                                    <p:anim calcmode="lin" valueType="num">
                                      <p:cBhvr>
                                        <p:cTn id="32" dur="1250" fill="hold"/>
                                        <p:tgtEl>
                                          <p:spTgt spid="26"/>
                                        </p:tgtEl>
                                        <p:attrNameLst>
                                          <p:attrName>ppt_x</p:attrName>
                                        </p:attrNameLst>
                                      </p:cBhvr>
                                      <p:tavLst>
                                        <p:tav tm="0">
                                          <p:val>
                                            <p:strVal val="#ppt_x"/>
                                          </p:val>
                                        </p:tav>
                                        <p:tav tm="100000">
                                          <p:val>
                                            <p:strVal val="#ppt_x"/>
                                          </p:val>
                                        </p:tav>
                                      </p:tavLst>
                                    </p:anim>
                                    <p:anim calcmode="lin" valueType="num">
                                      <p:cBhvr>
                                        <p:cTn id="33" dur="1250" fill="hold"/>
                                        <p:tgtEl>
                                          <p:spTgt spid="26"/>
                                        </p:tgtEl>
                                        <p:attrNameLst>
                                          <p:attrName>ppt_y</p:attrName>
                                        </p:attrNameLst>
                                      </p:cBhvr>
                                      <p:tavLst>
                                        <p:tav tm="0">
                                          <p:val>
                                            <p:strVal val="#ppt_y+.1"/>
                                          </p:val>
                                        </p:tav>
                                        <p:tav tm="100000">
                                          <p:val>
                                            <p:strVal val="#ppt_y"/>
                                          </p:val>
                                        </p:tav>
                                      </p:tavLst>
                                    </p:anim>
                                  </p:childTnLst>
                                </p:cTn>
                              </p:par>
                            </p:childTnLst>
                          </p:cTn>
                        </p:par>
                        <p:par>
                          <p:cTn id="34" fill="hold">
                            <p:stCondLst>
                              <p:cond delay="6250"/>
                            </p:stCondLst>
                            <p:childTnLst>
                              <p:par>
                                <p:cTn id="35" presetID="42" presetClass="entr" presetSubtype="0" fill="hold"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250"/>
                                        <p:tgtEl>
                                          <p:spTgt spid="11"/>
                                        </p:tgtEl>
                                      </p:cBhvr>
                                    </p:animEffect>
                                    <p:anim calcmode="lin" valueType="num">
                                      <p:cBhvr>
                                        <p:cTn id="38" dur="1250" fill="hold"/>
                                        <p:tgtEl>
                                          <p:spTgt spid="11"/>
                                        </p:tgtEl>
                                        <p:attrNameLst>
                                          <p:attrName>ppt_x</p:attrName>
                                        </p:attrNameLst>
                                      </p:cBhvr>
                                      <p:tavLst>
                                        <p:tav tm="0">
                                          <p:val>
                                            <p:strVal val="#ppt_x"/>
                                          </p:val>
                                        </p:tav>
                                        <p:tav tm="100000">
                                          <p:val>
                                            <p:strVal val="#ppt_x"/>
                                          </p:val>
                                        </p:tav>
                                      </p:tavLst>
                                    </p:anim>
                                    <p:anim calcmode="lin" valueType="num">
                                      <p:cBhvr>
                                        <p:cTn id="39" dur="1250" fill="hold"/>
                                        <p:tgtEl>
                                          <p:spTgt spid="11"/>
                                        </p:tgtEl>
                                        <p:attrNameLst>
                                          <p:attrName>ppt_y</p:attrName>
                                        </p:attrNameLst>
                                      </p:cBhvr>
                                      <p:tavLst>
                                        <p:tav tm="0">
                                          <p:val>
                                            <p:strVal val="#ppt_y+.1"/>
                                          </p:val>
                                        </p:tav>
                                        <p:tav tm="100000">
                                          <p:val>
                                            <p:strVal val="#ppt_y"/>
                                          </p:val>
                                        </p:tav>
                                      </p:tavLst>
                                    </p:anim>
                                  </p:childTnLst>
                                </p:cTn>
                              </p:par>
                            </p:childTnLst>
                          </p:cTn>
                        </p:par>
                        <p:par>
                          <p:cTn id="40" fill="hold">
                            <p:stCondLst>
                              <p:cond delay="7500"/>
                            </p:stCondLst>
                            <p:childTnLst>
                              <p:par>
                                <p:cTn id="41" presetID="42" presetClass="entr" presetSubtype="0" fill="hold" nodeType="after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1250"/>
                                        <p:tgtEl>
                                          <p:spTgt spid="35"/>
                                        </p:tgtEl>
                                      </p:cBhvr>
                                    </p:animEffect>
                                    <p:anim calcmode="lin" valueType="num">
                                      <p:cBhvr>
                                        <p:cTn id="44" dur="1250" fill="hold"/>
                                        <p:tgtEl>
                                          <p:spTgt spid="35"/>
                                        </p:tgtEl>
                                        <p:attrNameLst>
                                          <p:attrName>ppt_x</p:attrName>
                                        </p:attrNameLst>
                                      </p:cBhvr>
                                      <p:tavLst>
                                        <p:tav tm="0">
                                          <p:val>
                                            <p:strVal val="#ppt_x"/>
                                          </p:val>
                                        </p:tav>
                                        <p:tav tm="100000">
                                          <p:val>
                                            <p:strVal val="#ppt_x"/>
                                          </p:val>
                                        </p:tav>
                                      </p:tavLst>
                                    </p:anim>
                                    <p:anim calcmode="lin" valueType="num">
                                      <p:cBhvr>
                                        <p:cTn id="45" dur="125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ABE2D9-65C0-AD7B-4CFE-E0770B9AB9AD}"/>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5B2EEEF2-B892-F8D6-3266-4EBDE7143C34}"/>
              </a:ext>
            </a:extLst>
          </p:cNvPr>
          <p:cNvSpPr/>
          <p:nvPr/>
        </p:nvSpPr>
        <p:spPr>
          <a:xfrm>
            <a:off x="16083646" y="9632305"/>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2">
            <a:extLst>
              <a:ext uri="{FF2B5EF4-FFF2-40B4-BE49-F238E27FC236}">
                <a16:creationId xmlns:a16="http://schemas.microsoft.com/office/drawing/2014/main" id="{D7116E7B-A408-6F5B-F570-BFFC158B81CE}"/>
              </a:ext>
            </a:extLst>
          </p:cNvPr>
          <p:cNvSpPr txBox="1"/>
          <p:nvPr/>
        </p:nvSpPr>
        <p:spPr>
          <a:xfrm>
            <a:off x="608975" y="3723499"/>
            <a:ext cx="17070049" cy="3971985"/>
          </a:xfrm>
          <a:prstGeom prst="rect">
            <a:avLst/>
          </a:prstGeom>
        </p:spPr>
        <p:txBody>
          <a:bodyPr wrap="square" lIns="0" tIns="0" rIns="0" bIns="0" rtlCol="0" anchor="t">
            <a:spAutoFit/>
          </a:bodyPr>
          <a:lstStyle/>
          <a:p>
            <a:pPr marL="0" lvl="0" indent="0" algn="ctr">
              <a:lnSpc>
                <a:spcPts val="9600"/>
              </a:lnSpc>
              <a:spcBef>
                <a:spcPct val="0"/>
              </a:spcBef>
            </a:pPr>
            <a:r>
              <a:rPr lang="en-US" sz="166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rPr>
              <a:t>Notebook</a:t>
            </a:r>
          </a:p>
          <a:p>
            <a:pPr marL="0" lvl="0" indent="0" algn="ctr">
              <a:lnSpc>
                <a:spcPts val="9600"/>
              </a:lnSpc>
              <a:spcBef>
                <a:spcPct val="0"/>
              </a:spcBef>
            </a:pPr>
            <a:endParaRPr lang="en-US" sz="166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endParaRPr>
          </a:p>
          <a:p>
            <a:pPr marL="0" lvl="0" indent="0" algn="ctr">
              <a:lnSpc>
                <a:spcPts val="9600"/>
              </a:lnSpc>
              <a:spcBef>
                <a:spcPct val="0"/>
              </a:spcBef>
            </a:pPr>
            <a:r>
              <a:rPr lang="en-US" sz="166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rPr>
              <a:t>Time</a:t>
            </a:r>
          </a:p>
        </p:txBody>
      </p:sp>
    </p:spTree>
    <p:extLst>
      <p:ext uri="{BB962C8B-B14F-4D97-AF65-F5344CB8AC3E}">
        <p14:creationId xmlns:p14="http://schemas.microsoft.com/office/powerpoint/2010/main" val="1298217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F27808-298B-52E8-D05B-8CEB3A323396}"/>
            </a:ext>
          </a:extLst>
        </p:cNvPr>
        <p:cNvGrpSpPr/>
        <p:nvPr/>
      </p:nvGrpSpPr>
      <p:grpSpPr>
        <a:xfrm>
          <a:off x="0" y="0"/>
          <a:ext cx="0" cy="0"/>
          <a:chOff x="0" y="0"/>
          <a:chExt cx="0" cy="0"/>
        </a:xfrm>
      </p:grpSpPr>
      <p:pic>
        <p:nvPicPr>
          <p:cNvPr id="19" name="Image 0" descr="preencoded.png">
            <a:extLst>
              <a:ext uri="{FF2B5EF4-FFF2-40B4-BE49-F238E27FC236}">
                <a16:creationId xmlns:a16="http://schemas.microsoft.com/office/drawing/2014/main" id="{BDF0956F-3540-318B-F69A-9BC54DEF3C3C}"/>
              </a:ext>
            </a:extLst>
          </p:cNvPr>
          <p:cNvPicPr>
            <a:picLocks noChangeAspect="1"/>
          </p:cNvPicPr>
          <p:nvPr/>
        </p:nvPicPr>
        <p:blipFill>
          <a:blip r:embed="rId3">
            <a:extLst>
              <a:ext uri="{BEBA8EAE-BF5A-486C-A8C5-ECC9F3942E4B}">
                <a14:imgProps xmlns:a14="http://schemas.microsoft.com/office/drawing/2010/main">
                  <a14:imgLayer r:embed="rId4">
                    <a14:imgEffect>
                      <a14:sharpenSoften amount="50000"/>
                    </a14:imgEffect>
                    <a14:imgEffect>
                      <a14:colorTemperature colorTemp="4700"/>
                    </a14:imgEffect>
                    <a14:imgEffect>
                      <a14:saturation sat="0"/>
                    </a14:imgEffect>
                    <a14:imgEffect>
                      <a14:brightnessContrast bright="-52000" contrast="40000"/>
                    </a14:imgEffect>
                  </a14:imgLayer>
                </a14:imgProps>
              </a:ext>
            </a:extLst>
          </a:blip>
          <a:stretch>
            <a:fillRect/>
          </a:stretch>
        </p:blipFill>
        <p:spPr>
          <a:xfrm>
            <a:off x="13503492" y="-1003328"/>
            <a:ext cx="4501246" cy="6751868"/>
          </a:xfrm>
          <a:prstGeom prst="rect">
            <a:avLst/>
          </a:prstGeom>
        </p:spPr>
      </p:pic>
      <p:sp>
        <p:nvSpPr>
          <p:cNvPr id="2" name="מלבן 1">
            <a:extLst>
              <a:ext uri="{FF2B5EF4-FFF2-40B4-BE49-F238E27FC236}">
                <a16:creationId xmlns:a16="http://schemas.microsoft.com/office/drawing/2014/main" id="{679D99F9-7005-01DD-E576-017739DA90BD}"/>
              </a:ext>
            </a:extLst>
          </p:cNvPr>
          <p:cNvSpPr/>
          <p:nvPr/>
        </p:nvSpPr>
        <p:spPr>
          <a:xfrm>
            <a:off x="16083646" y="9632305"/>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4" name="TextBox 37">
            <a:extLst>
              <a:ext uri="{FF2B5EF4-FFF2-40B4-BE49-F238E27FC236}">
                <a16:creationId xmlns:a16="http://schemas.microsoft.com/office/drawing/2014/main" id="{D32F74DB-6016-A18D-DB62-4BDB5ECC900C}"/>
              </a:ext>
            </a:extLst>
          </p:cNvPr>
          <p:cNvSpPr txBox="1"/>
          <p:nvPr/>
        </p:nvSpPr>
        <p:spPr>
          <a:xfrm>
            <a:off x="1061956" y="1010493"/>
            <a:ext cx="12441536" cy="987450"/>
          </a:xfrm>
          <a:prstGeom prst="rect">
            <a:avLst/>
          </a:prstGeom>
        </p:spPr>
        <p:txBody>
          <a:bodyPr lIns="0" tIns="0" rIns="0" bIns="0" rtlCol="0" anchor="t">
            <a:spAutoFit/>
          </a:bodyPr>
          <a:lstStyle/>
          <a:p>
            <a:pPr marL="0" marR="0" lvl="0" indent="0" algn="l" defTabSz="914400" rtl="0" eaLnBrk="1" fontAlgn="auto" latinLnBrk="0" hangingPunct="1">
              <a:lnSpc>
                <a:spcPts val="7603"/>
              </a:lnSpc>
              <a:spcBef>
                <a:spcPts val="0"/>
              </a:spcBef>
              <a:spcAft>
                <a:spcPts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rPr>
              <a:t>Results</a:t>
            </a:r>
          </a:p>
        </p:txBody>
      </p:sp>
      <p:pic>
        <p:nvPicPr>
          <p:cNvPr id="1026" name="Picture 2">
            <a:extLst>
              <a:ext uri="{FF2B5EF4-FFF2-40B4-BE49-F238E27FC236}">
                <a16:creationId xmlns:a16="http://schemas.microsoft.com/office/drawing/2014/main" id="{C46F5237-A9FE-9979-1DE4-CA3183E332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1956" y="2372606"/>
            <a:ext cx="8991600" cy="6273209"/>
          </a:xfrm>
          <a:prstGeom prst="roundRect">
            <a:avLst>
              <a:gd name="adj" fmla="val 8594"/>
            </a:avLst>
          </a:prstGeom>
          <a:solidFill>
            <a:srgbClr val="FFFFFF">
              <a:shade val="85000"/>
            </a:srgbClr>
          </a:solidFill>
          <a:ln>
            <a:noFill/>
          </a:ln>
          <a:effectLst/>
        </p:spPr>
      </p:pic>
      <p:sp>
        <p:nvSpPr>
          <p:cNvPr id="5" name="תיבת טקסט 4">
            <a:extLst>
              <a:ext uri="{FF2B5EF4-FFF2-40B4-BE49-F238E27FC236}">
                <a16:creationId xmlns:a16="http://schemas.microsoft.com/office/drawing/2014/main" id="{0C865407-6EEA-CAE3-7C02-90BF2300AE1F}"/>
              </a:ext>
            </a:extLst>
          </p:cNvPr>
          <p:cNvSpPr txBox="1"/>
          <p:nvPr/>
        </p:nvSpPr>
        <p:spPr>
          <a:xfrm>
            <a:off x="10820400" y="5981700"/>
            <a:ext cx="6858000" cy="2800767"/>
          </a:xfrm>
          <a:prstGeom prst="rect">
            <a:avLst/>
          </a:prstGeom>
          <a:noFill/>
        </p:spPr>
        <p:txBody>
          <a:bodyPr wrap="square">
            <a:spAutoFit/>
          </a:bodyPr>
          <a:lstStyle/>
          <a:p>
            <a:pPr marL="457200" indent="-457200">
              <a:spcBef>
                <a:spcPts val="1200"/>
              </a:spcBef>
              <a:buFont typeface="+mj-lt"/>
              <a:buAutoNum type="arabicPeriod"/>
            </a:pPr>
            <a:r>
              <a:rPr lang="en-US" sz="2600" dirty="0">
                <a:solidFill>
                  <a:srgbClr val="FFC000"/>
                </a:solidFill>
                <a:latin typeface="Instrument Sans Semi Bold" pitchFamily="34" charset="0"/>
                <a:cs typeface="Instrument Sans Semi Bold" pitchFamily="34" charset="-120"/>
              </a:rPr>
              <a:t>Full-feature prompts </a:t>
            </a:r>
            <a:r>
              <a:rPr lang="en-US" sz="2600" dirty="0">
                <a:solidFill>
                  <a:prstClr val="white"/>
                </a:solidFill>
                <a:latin typeface="Instrument Sans Semi Bold" pitchFamily="34" charset="0"/>
                <a:cs typeface="Instrument Sans Semi Bold" pitchFamily="34" charset="-120"/>
              </a:rPr>
              <a:t>(text + network data) greatly improved bot detection</a:t>
            </a:r>
          </a:p>
          <a:p>
            <a:pPr marL="457200" indent="-457200">
              <a:spcBef>
                <a:spcPts val="1200"/>
              </a:spcBef>
              <a:buFont typeface="+mj-lt"/>
              <a:buAutoNum type="arabicPeriod"/>
            </a:pPr>
            <a:r>
              <a:rPr lang="en-US" sz="2600" dirty="0">
                <a:solidFill>
                  <a:prstClr val="white"/>
                </a:solidFill>
                <a:latin typeface="Instrument Sans Semi Bold" pitchFamily="34" charset="0"/>
                <a:cs typeface="Instrument Sans Semi Bold" pitchFamily="34" charset="-120"/>
              </a:rPr>
              <a:t>Recall jumped </a:t>
            </a:r>
            <a:r>
              <a:rPr lang="en-US" sz="2600" dirty="0">
                <a:solidFill>
                  <a:srgbClr val="FFC000"/>
                </a:solidFill>
                <a:latin typeface="Instrument Sans Semi Bold" pitchFamily="34" charset="0"/>
                <a:cs typeface="Instrument Sans Semi Bold" pitchFamily="34" charset="-120"/>
              </a:rPr>
              <a:t>from 55% to 72% </a:t>
            </a:r>
            <a:r>
              <a:rPr lang="en-US" sz="2600" dirty="0">
                <a:solidFill>
                  <a:prstClr val="white"/>
                </a:solidFill>
                <a:latin typeface="Instrument Sans Semi Bold" pitchFamily="34" charset="0"/>
                <a:cs typeface="Instrument Sans Semi Bold" pitchFamily="34" charset="-120"/>
              </a:rPr>
              <a:t>- better at catching bots</a:t>
            </a:r>
          </a:p>
          <a:p>
            <a:pPr marL="457200" indent="-457200">
              <a:spcBef>
                <a:spcPts val="1200"/>
              </a:spcBef>
              <a:buFont typeface="+mj-lt"/>
              <a:buAutoNum type="arabicPeriod"/>
            </a:pPr>
            <a:r>
              <a:rPr lang="en-US" sz="2600" dirty="0">
                <a:solidFill>
                  <a:prstClr val="white"/>
                </a:solidFill>
                <a:latin typeface="Instrument Sans Semi Bold" pitchFamily="34" charset="0"/>
                <a:cs typeface="Instrument Sans Semi Bold" pitchFamily="34" charset="-120"/>
              </a:rPr>
              <a:t>Minimal prompts performed poorly across all metrics</a:t>
            </a:r>
          </a:p>
        </p:txBody>
      </p:sp>
      <p:sp>
        <p:nvSpPr>
          <p:cNvPr id="7" name="תיבת טקסט 6">
            <a:extLst>
              <a:ext uri="{FF2B5EF4-FFF2-40B4-BE49-F238E27FC236}">
                <a16:creationId xmlns:a16="http://schemas.microsoft.com/office/drawing/2014/main" id="{496E1964-0CED-5EFE-D72B-F111F2091F04}"/>
              </a:ext>
            </a:extLst>
          </p:cNvPr>
          <p:cNvSpPr txBox="1"/>
          <p:nvPr/>
        </p:nvSpPr>
        <p:spPr>
          <a:xfrm>
            <a:off x="2367646" y="9264476"/>
            <a:ext cx="13716000" cy="584775"/>
          </a:xfrm>
          <a:prstGeom prst="rect">
            <a:avLst/>
          </a:prstGeom>
          <a:noFill/>
        </p:spPr>
        <p:txBody>
          <a:bodyPr wrap="square">
            <a:spAutoFit/>
          </a:bodyPr>
          <a:lstStyle/>
          <a:p>
            <a:r>
              <a:rPr lang="en-US" sz="3200" b="1" dirty="0">
                <a:solidFill>
                  <a:srgbClr val="FFC000"/>
                </a:solidFill>
                <a:latin typeface="Instrument Sans Semi Bold" pitchFamily="34" charset="0"/>
                <a:cs typeface="Instrument Sans Semi Bold" pitchFamily="34" charset="-120"/>
              </a:rPr>
              <a:t>Grounding LLMs in social context </a:t>
            </a:r>
            <a:r>
              <a:rPr lang="en-US" sz="3200" b="1" dirty="0">
                <a:solidFill>
                  <a:prstClr val="white"/>
                </a:solidFill>
                <a:latin typeface="Instrument Sans Semi Bold" pitchFamily="34" charset="0"/>
                <a:cs typeface="Instrument Sans Semi Bold" pitchFamily="34" charset="-120"/>
              </a:rPr>
              <a:t>improves reasoning and decision quality!</a:t>
            </a:r>
            <a:endParaRPr lang="he-IL" sz="3200" b="1" dirty="0">
              <a:solidFill>
                <a:prstClr val="white"/>
              </a:solidFill>
              <a:latin typeface="Instrument Sans Semi Bold" pitchFamily="34" charset="0"/>
              <a:cs typeface="Instrument Sans Semi Bold" pitchFamily="34" charset="-120"/>
            </a:endParaRPr>
          </a:p>
        </p:txBody>
      </p:sp>
    </p:spTree>
    <p:extLst>
      <p:ext uri="{BB962C8B-B14F-4D97-AF65-F5344CB8AC3E}">
        <p14:creationId xmlns:p14="http://schemas.microsoft.com/office/powerpoint/2010/main" val="30908689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C1C93-A390-4C5C-CF11-430C0721BBD6}"/>
            </a:ext>
          </a:extLst>
        </p:cNvPr>
        <p:cNvGrpSpPr/>
        <p:nvPr/>
      </p:nvGrpSpPr>
      <p:grpSpPr>
        <a:xfrm>
          <a:off x="0" y="0"/>
          <a:ext cx="0" cy="0"/>
          <a:chOff x="0" y="0"/>
          <a:chExt cx="0" cy="0"/>
        </a:xfrm>
      </p:grpSpPr>
      <p:pic>
        <p:nvPicPr>
          <p:cNvPr id="4" name="תמונה 3">
            <a:extLst>
              <a:ext uri="{FF2B5EF4-FFF2-40B4-BE49-F238E27FC236}">
                <a16:creationId xmlns:a16="http://schemas.microsoft.com/office/drawing/2014/main" id="{585A77BE-6822-7914-BE3A-C3F4B9304C32}"/>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8800"/>
                    </a14:imgEffect>
                    <a14:imgEffect>
                      <a14:brightnessContrast bright="-40000" contrast="20000"/>
                    </a14:imgEffect>
                  </a14:imgLayer>
                </a14:imgProps>
              </a:ext>
            </a:extLst>
          </a:blip>
          <a:stretch>
            <a:fillRect/>
          </a:stretch>
        </p:blipFill>
        <p:spPr>
          <a:xfrm>
            <a:off x="6248400" y="-2294555"/>
            <a:ext cx="14182131" cy="13372177"/>
          </a:xfrm>
          <a:prstGeom prst="rect">
            <a:avLst/>
          </a:prstGeom>
        </p:spPr>
      </p:pic>
      <p:sp>
        <p:nvSpPr>
          <p:cNvPr id="30" name="מלבן 29">
            <a:extLst>
              <a:ext uri="{FF2B5EF4-FFF2-40B4-BE49-F238E27FC236}">
                <a16:creationId xmlns:a16="http://schemas.microsoft.com/office/drawing/2014/main" id="{0D510EB7-9A5F-1996-2D4B-715EB30E4DD4}"/>
              </a:ext>
            </a:extLst>
          </p:cNvPr>
          <p:cNvSpPr/>
          <p:nvPr/>
        </p:nvSpPr>
        <p:spPr>
          <a:xfrm>
            <a:off x="15925800" y="9632229"/>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19" name="TextBox 37">
            <a:extLst>
              <a:ext uri="{FF2B5EF4-FFF2-40B4-BE49-F238E27FC236}">
                <a16:creationId xmlns:a16="http://schemas.microsoft.com/office/drawing/2014/main" id="{34FC64EE-46BE-2007-A4B1-26BCFA3FE231}"/>
              </a:ext>
            </a:extLst>
          </p:cNvPr>
          <p:cNvSpPr txBox="1"/>
          <p:nvPr/>
        </p:nvSpPr>
        <p:spPr>
          <a:xfrm>
            <a:off x="1061956" y="1010493"/>
            <a:ext cx="15549644" cy="974626"/>
          </a:xfrm>
          <a:prstGeom prst="rect">
            <a:avLst/>
          </a:prstGeom>
        </p:spPr>
        <p:txBody>
          <a:bodyPr wrap="square" lIns="0" tIns="0" rIns="0" bIns="0" rtlCol="0" anchor="t">
            <a:spAutoFit/>
          </a:bodyPr>
          <a:lstStyle/>
          <a:p>
            <a:pPr marL="0" marR="0" lvl="0" indent="0" algn="l" defTabSz="914400" rtl="0" eaLnBrk="1" fontAlgn="auto" latinLnBrk="0" hangingPunct="1">
              <a:lnSpc>
                <a:spcPts val="7603"/>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rPr>
              <a:t>Examples</a:t>
            </a:r>
          </a:p>
        </p:txBody>
      </p:sp>
      <p:sp>
        <p:nvSpPr>
          <p:cNvPr id="13" name="בועת דיבור: מלבן עם פינות מעוגלות 12">
            <a:extLst>
              <a:ext uri="{FF2B5EF4-FFF2-40B4-BE49-F238E27FC236}">
                <a16:creationId xmlns:a16="http://schemas.microsoft.com/office/drawing/2014/main" id="{FC18585D-A5F0-0E4A-1B98-C9031B682DD9}"/>
              </a:ext>
            </a:extLst>
          </p:cNvPr>
          <p:cNvSpPr/>
          <p:nvPr/>
        </p:nvSpPr>
        <p:spPr>
          <a:xfrm>
            <a:off x="5691188" y="4217906"/>
            <a:ext cx="6905624" cy="1851188"/>
          </a:xfrm>
          <a:prstGeom prst="wedgeRoundRectCallout">
            <a:avLst>
              <a:gd name="adj1" fmla="val -52212"/>
              <a:gd name="adj2" fmla="val 85117"/>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algn="ct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400" b="1" i="0" u="none" strike="noStrike" kern="0" cap="none" spc="0" normalizeH="0" baseline="0" noProof="0" dirty="0">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#לאחוזריםלעבר אל תבלבלו זה לא מועט מאוד של אנשים שפשוט לא בריאים בנפשם ויש להם חולי נפש זה אנשים קיצונים בכללי כמו בן גביר</a:t>
            </a:r>
          </a:p>
        </p:txBody>
      </p:sp>
    </p:spTree>
    <p:extLst>
      <p:ext uri="{BB962C8B-B14F-4D97-AF65-F5344CB8AC3E}">
        <p14:creationId xmlns:p14="http://schemas.microsoft.com/office/powerpoint/2010/main" val="30270449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EC9350-CACF-01F5-4774-04608EB2C53E}"/>
            </a:ext>
          </a:extLst>
        </p:cNvPr>
        <p:cNvGrpSpPr/>
        <p:nvPr/>
      </p:nvGrpSpPr>
      <p:grpSpPr>
        <a:xfrm>
          <a:off x="0" y="0"/>
          <a:ext cx="0" cy="0"/>
          <a:chOff x="0" y="0"/>
          <a:chExt cx="0" cy="0"/>
        </a:xfrm>
      </p:grpSpPr>
      <p:pic>
        <p:nvPicPr>
          <p:cNvPr id="4" name="תמונה 3">
            <a:extLst>
              <a:ext uri="{FF2B5EF4-FFF2-40B4-BE49-F238E27FC236}">
                <a16:creationId xmlns:a16="http://schemas.microsoft.com/office/drawing/2014/main" id="{800C7367-0934-E810-23AF-77A6648B2E63}"/>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8800"/>
                    </a14:imgEffect>
                    <a14:imgEffect>
                      <a14:brightnessContrast bright="-40000" contrast="20000"/>
                    </a14:imgEffect>
                  </a14:imgLayer>
                </a14:imgProps>
              </a:ext>
            </a:extLst>
          </a:blip>
          <a:srcRect t="17088" r="15107"/>
          <a:stretch/>
        </p:blipFill>
        <p:spPr>
          <a:xfrm>
            <a:off x="6248401" y="0"/>
            <a:ext cx="12039600" cy="11087100"/>
          </a:xfrm>
          <a:prstGeom prst="rect">
            <a:avLst/>
          </a:prstGeom>
        </p:spPr>
      </p:pic>
      <p:sp>
        <p:nvSpPr>
          <p:cNvPr id="16" name="מלבן: פינות מעוגלות 15">
            <a:extLst>
              <a:ext uri="{FF2B5EF4-FFF2-40B4-BE49-F238E27FC236}">
                <a16:creationId xmlns:a16="http://schemas.microsoft.com/office/drawing/2014/main" id="{D0496938-E20A-525F-50D3-CA67FFE0CD6B}"/>
              </a:ext>
            </a:extLst>
          </p:cNvPr>
          <p:cNvSpPr/>
          <p:nvPr/>
        </p:nvSpPr>
        <p:spPr>
          <a:xfrm>
            <a:off x="762000" y="4936969"/>
            <a:ext cx="8079622" cy="430005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כן, הציוץ נכתב כנראה על ידי </a:t>
            </a:r>
            <a:r>
              <a:rPr kumimoji="0" lang="he-IL" sz="24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בוט</a:t>
            </a: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הנתונים מצביעים על </a:t>
            </a:r>
            <a:r>
              <a:rPr kumimoji="0" lang="he-IL" sz="2400" b="0" i="0" u="none" strike="noStrike" kern="120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פרופיל מבודד </a:t>
            </a: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לחלוטין, ללא אינטראקציות (אפס </a:t>
            </a:r>
            <a:r>
              <a:rPr kumimoji="0" lang="he-IL" sz="24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ריטווטים</a:t>
            </a: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שקיבל או ביצע) </a:t>
            </a:r>
            <a:r>
              <a:rPr kumimoji="0" lang="he-IL" sz="2400" b="0" i="0" u="none" strike="noStrike" kern="120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וללא קשרים משמעותיים ברשת</a:t>
            </a: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(גודל קהילה 1, מרכזיות אפסית). מאפיינים אלו, יחד עם התוכן הקיצוני והמקוטב של הציוץ, אופייניים לפעילות בוטים שמטרתם להפיץ מסרים מסוימים תוך הימנעות מאינטראקציה אמיתית.</a:t>
            </a:r>
          </a:p>
        </p:txBody>
      </p:sp>
      <p:sp>
        <p:nvSpPr>
          <p:cNvPr id="8" name="מלבן: פינות מעוגלות 7">
            <a:extLst>
              <a:ext uri="{FF2B5EF4-FFF2-40B4-BE49-F238E27FC236}">
                <a16:creationId xmlns:a16="http://schemas.microsoft.com/office/drawing/2014/main" id="{4852B7E6-18A0-4663-FC62-4944A64FBAAA}"/>
              </a:ext>
            </a:extLst>
          </p:cNvPr>
          <p:cNvSpPr/>
          <p:nvPr/>
        </p:nvSpPr>
        <p:spPr>
          <a:xfrm>
            <a:off x="9299654" y="4938599"/>
            <a:ext cx="8079622" cy="430005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לא, הציוץ מבטא עמדה פוליטית מובהקת וחריפה תוך שימוש בשפה רגשית. בוטים לרוב מתוכנתים להפיץ מסרים דומים או חוזרים על עצמם, אך פחות סביר שישתמשו בניסוח כה אישי ובוטה. כמו כן, בוטים רבים מתקשים ביצירת ניואנסים לשוניים או הבעת רגשות בצורה אנושית. המאפיינים הלשוניים בציוץ מצביעים על משתמש אנושי המביע את דעתו באופן נחרץ.</a:t>
            </a:r>
          </a:p>
        </p:txBody>
      </p:sp>
      <p:sp>
        <p:nvSpPr>
          <p:cNvPr id="30" name="מלבן 29">
            <a:extLst>
              <a:ext uri="{FF2B5EF4-FFF2-40B4-BE49-F238E27FC236}">
                <a16:creationId xmlns:a16="http://schemas.microsoft.com/office/drawing/2014/main" id="{AD4BA73E-08CA-E517-3DE4-7D29A632C03D}"/>
              </a:ext>
            </a:extLst>
          </p:cNvPr>
          <p:cNvSpPr/>
          <p:nvPr/>
        </p:nvSpPr>
        <p:spPr>
          <a:xfrm>
            <a:off x="15925800" y="9632229"/>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19" name="TextBox 37">
            <a:extLst>
              <a:ext uri="{FF2B5EF4-FFF2-40B4-BE49-F238E27FC236}">
                <a16:creationId xmlns:a16="http://schemas.microsoft.com/office/drawing/2014/main" id="{E81A1663-7271-D45D-6D66-8733CA60782A}"/>
              </a:ext>
            </a:extLst>
          </p:cNvPr>
          <p:cNvSpPr txBox="1"/>
          <p:nvPr/>
        </p:nvSpPr>
        <p:spPr>
          <a:xfrm>
            <a:off x="1061956" y="1010493"/>
            <a:ext cx="15549644" cy="974626"/>
          </a:xfrm>
          <a:prstGeom prst="rect">
            <a:avLst/>
          </a:prstGeom>
        </p:spPr>
        <p:txBody>
          <a:bodyPr wrap="square" lIns="0" tIns="0" rIns="0" bIns="0" rtlCol="0" anchor="t">
            <a:spAutoFit/>
          </a:bodyPr>
          <a:lstStyle/>
          <a:p>
            <a:pPr marL="0" marR="0" lvl="0" indent="0" algn="l" defTabSz="914400" rtl="0" eaLnBrk="1" fontAlgn="auto" latinLnBrk="0" hangingPunct="1">
              <a:lnSpc>
                <a:spcPts val="7603"/>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rPr>
              <a:t>Examples</a:t>
            </a:r>
          </a:p>
        </p:txBody>
      </p:sp>
      <p:sp>
        <p:nvSpPr>
          <p:cNvPr id="13" name="בועת דיבור: מלבן עם פינות מעוגלות 12">
            <a:extLst>
              <a:ext uri="{FF2B5EF4-FFF2-40B4-BE49-F238E27FC236}">
                <a16:creationId xmlns:a16="http://schemas.microsoft.com/office/drawing/2014/main" id="{42674B80-5CA8-5624-E2B8-829E5CD75685}"/>
              </a:ext>
            </a:extLst>
          </p:cNvPr>
          <p:cNvSpPr/>
          <p:nvPr/>
        </p:nvSpPr>
        <p:spPr>
          <a:xfrm>
            <a:off x="5819776" y="830626"/>
            <a:ext cx="6905624" cy="1851188"/>
          </a:xfrm>
          <a:prstGeom prst="wedgeRoundRectCallout">
            <a:avLst>
              <a:gd name="adj1" fmla="val -52212"/>
              <a:gd name="adj2" fmla="val 85117"/>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algn="ct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400" b="1" i="0" u="none" strike="noStrike" kern="0" cap="none" spc="0" normalizeH="0" baseline="0" noProof="0" dirty="0">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#לאחוזריםלעבר אל תבלבלו זה לא מועט מאוד של אנשים שפשוט לא בריאים בנפשם ויש להם חולי נפש זה אנשים קיצונים בכללי כמו בן גביר</a:t>
            </a:r>
          </a:p>
        </p:txBody>
      </p:sp>
      <p:pic>
        <p:nvPicPr>
          <p:cNvPr id="32" name="תמונה 31">
            <a:extLst>
              <a:ext uri="{FF2B5EF4-FFF2-40B4-BE49-F238E27FC236}">
                <a16:creationId xmlns:a16="http://schemas.microsoft.com/office/drawing/2014/main" id="{44EA5468-DA6D-B99E-6243-20479903F6B6}"/>
              </a:ext>
            </a:extLst>
          </p:cNvPr>
          <p:cNvPicPr>
            <a:picLocks noChangeAspect="1"/>
          </p:cNvPicPr>
          <p:nvPr/>
        </p:nvPicPr>
        <p:blipFill>
          <a:blip r:embed="rId5"/>
          <a:stretch>
            <a:fillRect/>
          </a:stretch>
        </p:blipFill>
        <p:spPr>
          <a:xfrm>
            <a:off x="16611600" y="4419600"/>
            <a:ext cx="952500" cy="952500"/>
          </a:xfrm>
          <a:prstGeom prst="rect">
            <a:avLst/>
          </a:prstGeom>
        </p:spPr>
      </p:pic>
      <p:pic>
        <p:nvPicPr>
          <p:cNvPr id="34" name="תמונה 33">
            <a:extLst>
              <a:ext uri="{FF2B5EF4-FFF2-40B4-BE49-F238E27FC236}">
                <a16:creationId xmlns:a16="http://schemas.microsoft.com/office/drawing/2014/main" id="{4499C8DD-5FB4-B646-A2C8-88AD5B888CE5}"/>
              </a:ext>
            </a:extLst>
          </p:cNvPr>
          <p:cNvPicPr>
            <a:picLocks noChangeAspect="1"/>
          </p:cNvPicPr>
          <p:nvPr/>
        </p:nvPicPr>
        <p:blipFill>
          <a:blip r:embed="rId6"/>
          <a:stretch>
            <a:fillRect/>
          </a:stretch>
        </p:blipFill>
        <p:spPr>
          <a:xfrm>
            <a:off x="8191500" y="4419600"/>
            <a:ext cx="952500" cy="952500"/>
          </a:xfrm>
          <a:prstGeom prst="rect">
            <a:avLst/>
          </a:prstGeom>
        </p:spPr>
      </p:pic>
      <p:pic>
        <p:nvPicPr>
          <p:cNvPr id="7" name="תמונה 6">
            <a:extLst>
              <a:ext uri="{FF2B5EF4-FFF2-40B4-BE49-F238E27FC236}">
                <a16:creationId xmlns:a16="http://schemas.microsoft.com/office/drawing/2014/main" id="{22C5E680-D562-6C48-7181-05543C07C6AA}"/>
              </a:ext>
            </a:extLst>
          </p:cNvPr>
          <p:cNvPicPr>
            <a:picLocks noChangeAspect="1"/>
          </p:cNvPicPr>
          <p:nvPr/>
        </p:nvPicPr>
        <p:blipFill>
          <a:blip r:embed="rId7"/>
          <a:stretch>
            <a:fillRect/>
          </a:stretch>
        </p:blipFill>
        <p:spPr>
          <a:xfrm>
            <a:off x="4328410" y="2421074"/>
            <a:ext cx="1491366" cy="1491366"/>
          </a:xfrm>
          <a:prstGeom prst="rect">
            <a:avLst/>
          </a:prstGeom>
        </p:spPr>
      </p:pic>
    </p:spTree>
    <p:extLst>
      <p:ext uri="{BB962C8B-B14F-4D97-AF65-F5344CB8AC3E}">
        <p14:creationId xmlns:p14="http://schemas.microsoft.com/office/powerpoint/2010/main" val="1814017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B0729-D420-428E-ED18-A7F55C883B02}"/>
            </a:ext>
          </a:extLst>
        </p:cNvPr>
        <p:cNvGrpSpPr/>
        <p:nvPr/>
      </p:nvGrpSpPr>
      <p:grpSpPr>
        <a:xfrm>
          <a:off x="0" y="0"/>
          <a:ext cx="0" cy="0"/>
          <a:chOff x="0" y="0"/>
          <a:chExt cx="0" cy="0"/>
        </a:xfrm>
      </p:grpSpPr>
      <p:pic>
        <p:nvPicPr>
          <p:cNvPr id="4" name="תמונה 3">
            <a:extLst>
              <a:ext uri="{FF2B5EF4-FFF2-40B4-BE49-F238E27FC236}">
                <a16:creationId xmlns:a16="http://schemas.microsoft.com/office/drawing/2014/main" id="{0B654845-7367-5B6B-899F-196E23690EA8}"/>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8800"/>
                    </a14:imgEffect>
                    <a14:imgEffect>
                      <a14:brightnessContrast bright="-40000" contrast="20000"/>
                    </a14:imgEffect>
                  </a14:imgLayer>
                </a14:imgProps>
              </a:ext>
            </a:extLst>
          </a:blip>
          <a:stretch>
            <a:fillRect/>
          </a:stretch>
        </p:blipFill>
        <p:spPr>
          <a:xfrm>
            <a:off x="6248400" y="-2294555"/>
            <a:ext cx="14182131" cy="13372177"/>
          </a:xfrm>
          <a:prstGeom prst="rect">
            <a:avLst/>
          </a:prstGeom>
        </p:spPr>
      </p:pic>
      <p:sp>
        <p:nvSpPr>
          <p:cNvPr id="30" name="מלבן 29">
            <a:extLst>
              <a:ext uri="{FF2B5EF4-FFF2-40B4-BE49-F238E27FC236}">
                <a16:creationId xmlns:a16="http://schemas.microsoft.com/office/drawing/2014/main" id="{E079877F-B14E-CCFF-F126-F04DC9BCC920}"/>
              </a:ext>
            </a:extLst>
          </p:cNvPr>
          <p:cNvSpPr/>
          <p:nvPr/>
        </p:nvSpPr>
        <p:spPr>
          <a:xfrm>
            <a:off x="15925800" y="9632229"/>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19" name="TextBox 37">
            <a:extLst>
              <a:ext uri="{FF2B5EF4-FFF2-40B4-BE49-F238E27FC236}">
                <a16:creationId xmlns:a16="http://schemas.microsoft.com/office/drawing/2014/main" id="{BEF42C14-52E9-DD0C-F51E-2F6F13145708}"/>
              </a:ext>
            </a:extLst>
          </p:cNvPr>
          <p:cNvSpPr txBox="1"/>
          <p:nvPr/>
        </p:nvSpPr>
        <p:spPr>
          <a:xfrm>
            <a:off x="1061956" y="1010493"/>
            <a:ext cx="15549644" cy="974626"/>
          </a:xfrm>
          <a:prstGeom prst="rect">
            <a:avLst/>
          </a:prstGeom>
        </p:spPr>
        <p:txBody>
          <a:bodyPr wrap="square" lIns="0" tIns="0" rIns="0" bIns="0" rtlCol="0" anchor="t">
            <a:spAutoFit/>
          </a:bodyPr>
          <a:lstStyle/>
          <a:p>
            <a:pPr marL="0" marR="0" lvl="0" indent="0" algn="l" defTabSz="914400" rtl="0" eaLnBrk="1" fontAlgn="auto" latinLnBrk="0" hangingPunct="1">
              <a:lnSpc>
                <a:spcPts val="7603"/>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rPr>
              <a:t>Examples</a:t>
            </a:r>
          </a:p>
        </p:txBody>
      </p:sp>
      <p:sp>
        <p:nvSpPr>
          <p:cNvPr id="2" name="בועת דיבור: מלבן עם פינות מעוגלות 1">
            <a:extLst>
              <a:ext uri="{FF2B5EF4-FFF2-40B4-BE49-F238E27FC236}">
                <a16:creationId xmlns:a16="http://schemas.microsoft.com/office/drawing/2014/main" id="{6651D377-C58F-7D39-3C9A-152ED5E5A866}"/>
              </a:ext>
            </a:extLst>
          </p:cNvPr>
          <p:cNvSpPr/>
          <p:nvPr/>
        </p:nvSpPr>
        <p:spPr>
          <a:xfrm>
            <a:off x="5691188" y="3766303"/>
            <a:ext cx="6905624" cy="2754394"/>
          </a:xfrm>
          <a:prstGeom prst="wedgeRoundRectCallout">
            <a:avLst>
              <a:gd name="adj1" fmla="val -62414"/>
              <a:gd name="adj2" fmla="val 51375"/>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algn="ct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400" b="1" i="0" u="none" strike="noStrike" kern="0" cap="none" spc="0" normalizeH="0" baseline="0" noProof="0" dirty="0">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לא בטוח שזה קשור, אבל העקרון הוא נכון בטח במזה"ת....הפגנת חולשה, מטפסים עליך לפיד לא בנוי לכל המדינאות הזאת ולדעתי הוא מתאים להסתובב בכל מיני בארים בתל אביב </a:t>
            </a:r>
            <a:r>
              <a:rPr kumimoji="0" lang="he-IL" sz="2400" b="1" i="0" u="none" strike="noStrike" kern="0" cap="none" spc="0" normalizeH="0" baseline="0" noProof="0" dirty="0" err="1">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וגאלות</a:t>
            </a:r>
            <a:r>
              <a:rPr kumimoji="0" lang="he-IL" sz="2400" b="1" i="0" u="none" strike="noStrike" kern="0" cap="none" spc="0" normalizeH="0" baseline="0" noProof="0" dirty="0">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 נוצצות </a:t>
            </a:r>
            <a:r>
              <a:rPr kumimoji="0" lang="he-IL" sz="2400" b="1" i="0" u="none" strike="noStrike" kern="0" cap="none" spc="0" normalizeH="0" baseline="0" noProof="0" dirty="0" err="1">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זל</a:t>
            </a:r>
            <a:r>
              <a:rPr kumimoji="0" lang="he-IL" sz="2400" b="1" i="0" u="none" strike="noStrike" kern="0" cap="none" spc="0" normalizeH="0" baseline="0" noProof="0" dirty="0">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 נוני ולהפריח כל מיני קלישאות דביליות (איינשטיין טעה!)</a:t>
            </a:r>
          </a:p>
        </p:txBody>
      </p:sp>
    </p:spTree>
    <p:extLst>
      <p:ext uri="{BB962C8B-B14F-4D97-AF65-F5344CB8AC3E}">
        <p14:creationId xmlns:p14="http://schemas.microsoft.com/office/powerpoint/2010/main" val="638630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9989C-4D85-C4D2-02C9-964B849E0B72}"/>
            </a:ext>
          </a:extLst>
        </p:cNvPr>
        <p:cNvGrpSpPr/>
        <p:nvPr/>
      </p:nvGrpSpPr>
      <p:grpSpPr>
        <a:xfrm>
          <a:off x="0" y="0"/>
          <a:ext cx="0" cy="0"/>
          <a:chOff x="0" y="0"/>
          <a:chExt cx="0" cy="0"/>
        </a:xfrm>
      </p:grpSpPr>
      <p:pic>
        <p:nvPicPr>
          <p:cNvPr id="4" name="תמונה 3">
            <a:extLst>
              <a:ext uri="{FF2B5EF4-FFF2-40B4-BE49-F238E27FC236}">
                <a16:creationId xmlns:a16="http://schemas.microsoft.com/office/drawing/2014/main" id="{D129556B-6C58-E24B-5890-A1FA996C587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8800"/>
                    </a14:imgEffect>
                    <a14:imgEffect>
                      <a14:brightnessContrast bright="-40000" contrast="20000"/>
                    </a14:imgEffect>
                  </a14:imgLayer>
                </a14:imgProps>
              </a:ext>
            </a:extLst>
          </a:blip>
          <a:srcRect t="17088" r="15107"/>
          <a:stretch/>
        </p:blipFill>
        <p:spPr>
          <a:xfrm>
            <a:off x="6248401" y="0"/>
            <a:ext cx="12039600" cy="11087100"/>
          </a:xfrm>
          <a:prstGeom prst="rect">
            <a:avLst/>
          </a:prstGeom>
        </p:spPr>
      </p:pic>
      <p:sp>
        <p:nvSpPr>
          <p:cNvPr id="16" name="מלבן: פינות מעוגלות 15">
            <a:extLst>
              <a:ext uri="{FF2B5EF4-FFF2-40B4-BE49-F238E27FC236}">
                <a16:creationId xmlns:a16="http://schemas.microsoft.com/office/drawing/2014/main" id="{686A84E0-6CFA-497A-D79E-9E3E381431E6}"/>
              </a:ext>
            </a:extLst>
          </p:cNvPr>
          <p:cNvSpPr/>
          <p:nvPr/>
        </p:nvSpPr>
        <p:spPr>
          <a:xfrm>
            <a:off x="762000" y="4936969"/>
            <a:ext cx="8079622" cy="430005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לא, הציוץ אינו נכתב על ידי </a:t>
            </a:r>
            <a:r>
              <a:rPr kumimoji="0" lang="he-IL" sz="24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בוט</a:t>
            </a: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הנתונים מראים מרכזיות </a:t>
            </a:r>
            <a:r>
              <a:rPr kumimoji="0" lang="he-IL" sz="24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בינעיצמתית</a:t>
            </a: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גבוהה, </a:t>
            </a:r>
            <a:r>
              <a:rPr kumimoji="0" lang="he-IL" sz="2400" b="0" i="0" u="none" strike="noStrike" kern="1200" cap="none" spc="0" normalizeH="0" baseline="0" noProof="0" dirty="0">
                <a:ln>
                  <a:noFill/>
                </a:ln>
                <a:solidFill>
                  <a:srgbClr val="FFC000"/>
                </a:solidFill>
                <a:effectLst/>
                <a:uLnTx/>
                <a:uFillTx/>
                <a:latin typeface="Segoe UI Semibold" panose="020B0702040204020203" pitchFamily="34" charset="0"/>
                <a:ea typeface="+mn-ea"/>
                <a:cs typeface="Segoe UI Semibold" panose="020B0702040204020203" pitchFamily="34" charset="0"/>
              </a:rPr>
              <a:t>כמות גדולה של ריטוויטים וקהילה גדולה, וכן אפס שכנים בוטים</a:t>
            </a: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מה שמעיד על השתייכות לרשת חברתית לגיטימית. התוכן עצמו, למרות שהוא שנוי במחלוקת, אינו חריג בצורת הבעה שמקובלת בקרב משתמשים אמיתיים ברשתות חברתיות בישראל.</a:t>
            </a:r>
          </a:p>
        </p:txBody>
      </p:sp>
      <p:sp>
        <p:nvSpPr>
          <p:cNvPr id="8" name="מלבן: פינות מעוגלות 7">
            <a:extLst>
              <a:ext uri="{FF2B5EF4-FFF2-40B4-BE49-F238E27FC236}">
                <a16:creationId xmlns:a16="http://schemas.microsoft.com/office/drawing/2014/main" id="{A2F03E46-EA6B-630B-D683-217DE98B3AA3}"/>
              </a:ext>
            </a:extLst>
          </p:cNvPr>
          <p:cNvSpPr/>
          <p:nvPr/>
        </p:nvSpPr>
        <p:spPr>
          <a:xfrm>
            <a:off x="9299654" y="4938599"/>
            <a:ext cx="8079622" cy="4300052"/>
          </a:xfrm>
          <a:prstGeom prst="roundRect">
            <a:avLst/>
          </a:prstGeom>
          <a:ln>
            <a:noFill/>
          </a:ln>
          <a:effectLst/>
          <a:scene3d>
            <a:camera prst="orthographicFront">
              <a:rot lat="0" lon="0" rev="0"/>
            </a:camera>
            <a:lightRig rig="chilly" dir="t">
              <a:rot lat="0" lon="0" rev="18480000"/>
            </a:lightRig>
          </a:scene3d>
          <a:sp3d prstMaterial="clear">
            <a:bevelT h="635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כן, הציוץ נכתב על ידי </a:t>
            </a:r>
            <a:r>
              <a:rPr kumimoji="0" lang="he-IL" sz="24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בוט</a:t>
            </a: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השפה הקיצונית וההתקפית, יחד עם הניסוח הבוטה וההתייחסות האישית המזלזלת ("לפיד לא בנוי לכל המדינאות הזאת"), מאפיינים דפוסי דיבור של בוטים המופעלים להפצת מסרים מקטבים. כמו כן, השימוש בביטויים כמו "</a:t>
            </a:r>
            <a:r>
              <a:rPr kumimoji="0" lang="he-IL" sz="24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גאלות</a:t>
            </a: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נוצצות </a:t>
            </a:r>
            <a:r>
              <a:rPr kumimoji="0" lang="he-IL" sz="2400" b="0" i="0" u="none" strike="noStrike" kern="1200" cap="none" spc="0" normalizeH="0" baseline="0" noProof="0" dirty="0" err="1">
                <a:ln>
                  <a:noFill/>
                </a:ln>
                <a:solidFill>
                  <a:prstClr val="white"/>
                </a:solidFill>
                <a:effectLst/>
                <a:uLnTx/>
                <a:uFillTx/>
                <a:latin typeface="Segoe UI Semibold" panose="020B0702040204020203" pitchFamily="34" charset="0"/>
                <a:ea typeface="+mn-ea"/>
                <a:cs typeface="Segoe UI Semibold" panose="020B0702040204020203" pitchFamily="34" charset="0"/>
              </a:rPr>
              <a:t>זל</a:t>
            </a:r>
            <a:r>
              <a:rPr kumimoji="0" lang="he-IL" sz="2400" b="0" i="0" u="none" strike="noStrike" kern="1200" cap="none" spc="0" normalizeH="0" baseline="0" noProof="0" dirty="0">
                <a:ln>
                  <a:noFill/>
                </a:ln>
                <a:solidFill>
                  <a:prstClr val="white"/>
                </a:solidFill>
                <a:effectLst/>
                <a:uLnTx/>
                <a:uFillTx/>
                <a:latin typeface="Segoe UI Semibold" panose="020B0702040204020203" pitchFamily="34" charset="0"/>
                <a:ea typeface="+mn-ea"/>
                <a:cs typeface="Segoe UI Semibold" panose="020B0702040204020203" pitchFamily="34" charset="0"/>
              </a:rPr>
              <a:t> נוני" מרמז על ניסיון לחקות שפה טבעית אך באופן מלאכותי ומוגזם.</a:t>
            </a:r>
          </a:p>
        </p:txBody>
      </p:sp>
      <p:sp>
        <p:nvSpPr>
          <p:cNvPr id="30" name="מלבן 29">
            <a:extLst>
              <a:ext uri="{FF2B5EF4-FFF2-40B4-BE49-F238E27FC236}">
                <a16:creationId xmlns:a16="http://schemas.microsoft.com/office/drawing/2014/main" id="{7863D88A-7DDA-A611-57B3-88B5EDE055C6}"/>
              </a:ext>
            </a:extLst>
          </p:cNvPr>
          <p:cNvSpPr/>
          <p:nvPr/>
        </p:nvSpPr>
        <p:spPr>
          <a:xfrm>
            <a:off x="15925800" y="9632229"/>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he-IL" sz="1800" b="0" i="0" u="none" strike="noStrike" kern="1200" cap="none" spc="0" normalizeH="0" baseline="0" noProof="0">
              <a:ln>
                <a:noFill/>
              </a:ln>
              <a:solidFill>
                <a:prstClr val="white"/>
              </a:solidFill>
              <a:effectLst/>
              <a:uLnTx/>
              <a:uFillTx/>
              <a:latin typeface="Calibri"/>
              <a:ea typeface="+mn-ea"/>
              <a:cs typeface="Arial" panose="020B0604020202020204" pitchFamily="34" charset="0"/>
            </a:endParaRPr>
          </a:p>
        </p:txBody>
      </p:sp>
      <p:sp>
        <p:nvSpPr>
          <p:cNvPr id="19" name="TextBox 37">
            <a:extLst>
              <a:ext uri="{FF2B5EF4-FFF2-40B4-BE49-F238E27FC236}">
                <a16:creationId xmlns:a16="http://schemas.microsoft.com/office/drawing/2014/main" id="{5267214A-F191-B3E0-48F7-38BDA4558331}"/>
              </a:ext>
            </a:extLst>
          </p:cNvPr>
          <p:cNvSpPr txBox="1"/>
          <p:nvPr/>
        </p:nvSpPr>
        <p:spPr>
          <a:xfrm>
            <a:off x="1061956" y="1010493"/>
            <a:ext cx="15549644" cy="974626"/>
          </a:xfrm>
          <a:prstGeom prst="rect">
            <a:avLst/>
          </a:prstGeom>
        </p:spPr>
        <p:txBody>
          <a:bodyPr wrap="square" lIns="0" tIns="0" rIns="0" bIns="0" rtlCol="0" anchor="t">
            <a:spAutoFit/>
          </a:bodyPr>
          <a:lstStyle/>
          <a:p>
            <a:pPr marL="0" marR="0" lvl="0" indent="0" algn="l" defTabSz="914400" rtl="0" eaLnBrk="1" fontAlgn="auto" latinLnBrk="0" hangingPunct="1">
              <a:lnSpc>
                <a:spcPts val="7603"/>
              </a:lnSpc>
              <a:spcBef>
                <a:spcPts val="0"/>
              </a:spcBef>
              <a:spcAft>
                <a:spcPts val="0"/>
              </a:spcAft>
              <a:buClrTx/>
              <a:buSzTx/>
              <a:buFontTx/>
              <a:buNone/>
              <a:tabLst/>
              <a:defRPr/>
            </a:pPr>
            <a:r>
              <a:rPr kumimoji="0" lang="en-US" sz="6600"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rPr>
              <a:t>Examples</a:t>
            </a:r>
          </a:p>
        </p:txBody>
      </p:sp>
      <p:pic>
        <p:nvPicPr>
          <p:cNvPr id="32" name="תמונה 31">
            <a:extLst>
              <a:ext uri="{FF2B5EF4-FFF2-40B4-BE49-F238E27FC236}">
                <a16:creationId xmlns:a16="http://schemas.microsoft.com/office/drawing/2014/main" id="{335BAF73-EEE2-AC43-D7F0-C8D5C8BF07F4}"/>
              </a:ext>
            </a:extLst>
          </p:cNvPr>
          <p:cNvPicPr>
            <a:picLocks noChangeAspect="1"/>
          </p:cNvPicPr>
          <p:nvPr/>
        </p:nvPicPr>
        <p:blipFill>
          <a:blip r:embed="rId5"/>
          <a:stretch>
            <a:fillRect/>
          </a:stretch>
        </p:blipFill>
        <p:spPr>
          <a:xfrm>
            <a:off x="16611600" y="4419600"/>
            <a:ext cx="952500" cy="952500"/>
          </a:xfrm>
          <a:prstGeom prst="rect">
            <a:avLst/>
          </a:prstGeom>
        </p:spPr>
      </p:pic>
      <p:pic>
        <p:nvPicPr>
          <p:cNvPr id="34" name="תמונה 33">
            <a:extLst>
              <a:ext uri="{FF2B5EF4-FFF2-40B4-BE49-F238E27FC236}">
                <a16:creationId xmlns:a16="http://schemas.microsoft.com/office/drawing/2014/main" id="{2A40DA7E-BF46-F3E3-18B4-67CD05D9FC48}"/>
              </a:ext>
            </a:extLst>
          </p:cNvPr>
          <p:cNvPicPr>
            <a:picLocks noChangeAspect="1"/>
          </p:cNvPicPr>
          <p:nvPr/>
        </p:nvPicPr>
        <p:blipFill>
          <a:blip r:embed="rId6"/>
          <a:stretch>
            <a:fillRect/>
          </a:stretch>
        </p:blipFill>
        <p:spPr>
          <a:xfrm>
            <a:off x="8191500" y="4419600"/>
            <a:ext cx="952500" cy="952500"/>
          </a:xfrm>
          <a:prstGeom prst="rect">
            <a:avLst/>
          </a:prstGeom>
        </p:spPr>
      </p:pic>
      <p:pic>
        <p:nvPicPr>
          <p:cNvPr id="3" name="תמונה 2">
            <a:extLst>
              <a:ext uri="{FF2B5EF4-FFF2-40B4-BE49-F238E27FC236}">
                <a16:creationId xmlns:a16="http://schemas.microsoft.com/office/drawing/2014/main" id="{D31D0A5D-CD9E-8EF2-46E6-AB4A8F579328}"/>
              </a:ext>
            </a:extLst>
          </p:cNvPr>
          <p:cNvPicPr>
            <a:picLocks noChangeAspect="1"/>
          </p:cNvPicPr>
          <p:nvPr/>
        </p:nvPicPr>
        <p:blipFill>
          <a:blip r:embed="rId7"/>
          <a:stretch>
            <a:fillRect/>
          </a:stretch>
        </p:blipFill>
        <p:spPr>
          <a:xfrm>
            <a:off x="4648200" y="2628900"/>
            <a:ext cx="1466850" cy="1466850"/>
          </a:xfrm>
          <a:prstGeom prst="rect">
            <a:avLst/>
          </a:prstGeom>
        </p:spPr>
      </p:pic>
      <p:sp>
        <p:nvSpPr>
          <p:cNvPr id="5" name="בועת דיבור: מלבן עם פינות מעוגלות 4">
            <a:extLst>
              <a:ext uri="{FF2B5EF4-FFF2-40B4-BE49-F238E27FC236}">
                <a16:creationId xmlns:a16="http://schemas.microsoft.com/office/drawing/2014/main" id="{EA9D48D2-25DF-508D-C09E-CC947CAB3938}"/>
              </a:ext>
            </a:extLst>
          </p:cNvPr>
          <p:cNvSpPr/>
          <p:nvPr/>
        </p:nvSpPr>
        <p:spPr>
          <a:xfrm>
            <a:off x="6629400" y="517772"/>
            <a:ext cx="6905624" cy="2754394"/>
          </a:xfrm>
          <a:prstGeom prst="wedgeRoundRectCallout">
            <a:avLst>
              <a:gd name="adj1" fmla="val -62414"/>
              <a:gd name="adj2" fmla="val 51375"/>
              <a:gd name="adj3" fmla="val 16667"/>
            </a:avLst>
          </a:prstGeom>
          <a:gradFill rotWithShape="1">
            <a:gsLst>
              <a:gs pos="0">
                <a:srgbClr val="A3A3A3">
                  <a:tint val="100000"/>
                  <a:shade val="100000"/>
                  <a:satMod val="130000"/>
                </a:srgbClr>
              </a:gs>
              <a:gs pos="100000">
                <a:srgbClr val="A3A3A3">
                  <a:tint val="50000"/>
                  <a:shade val="100000"/>
                  <a:satMod val="350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rtlCol="1" anchor="ctr"/>
          <a:lstStyle/>
          <a:p>
            <a:pPr marL="0" marR="0" lvl="0" indent="0" algn="ctr" defTabSz="914400" rtl="1" eaLnBrk="1" fontAlgn="auto" latinLnBrk="0" hangingPunct="1">
              <a:lnSpc>
                <a:spcPct val="107000"/>
              </a:lnSpc>
              <a:spcBef>
                <a:spcPts val="0"/>
              </a:spcBef>
              <a:spcAft>
                <a:spcPts val="800"/>
              </a:spcAft>
              <a:buClr>
                <a:srgbClr val="000000"/>
              </a:buClr>
              <a:buSzTx/>
              <a:buFont typeface="Arial"/>
              <a:buNone/>
              <a:tabLst/>
              <a:defRPr/>
            </a:pPr>
            <a:r>
              <a:rPr kumimoji="0" lang="he-IL" sz="2400" b="1" i="0" u="none" strike="noStrike" kern="0" cap="none" spc="0" normalizeH="0" baseline="0" noProof="0" dirty="0">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לא בטוח שזה קשור, אבל העקרון הוא נכון בטח במזה"ת....הפגנת חולשה, מטפסים עליך לפיד לא בנוי לכל המדינאות הזאת ולדעתי הוא מתאים להסתובב בכל מיני בארים בתל אביב </a:t>
            </a:r>
            <a:r>
              <a:rPr kumimoji="0" lang="he-IL" sz="2400" b="1" i="0" u="none" strike="noStrike" kern="0" cap="none" spc="0" normalizeH="0" baseline="0" noProof="0" dirty="0" err="1">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וגאלות</a:t>
            </a:r>
            <a:r>
              <a:rPr kumimoji="0" lang="he-IL" sz="2400" b="1" i="0" u="none" strike="noStrike" kern="0" cap="none" spc="0" normalizeH="0" baseline="0" noProof="0" dirty="0">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 נוצצות </a:t>
            </a:r>
            <a:r>
              <a:rPr kumimoji="0" lang="he-IL" sz="2400" b="1" i="0" u="none" strike="noStrike" kern="0" cap="none" spc="0" normalizeH="0" baseline="0" noProof="0" dirty="0" err="1">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זל</a:t>
            </a:r>
            <a:r>
              <a:rPr kumimoji="0" lang="he-IL" sz="2400" b="1" i="0" u="none" strike="noStrike" kern="0" cap="none" spc="0" normalizeH="0" baseline="0" noProof="0" dirty="0">
                <a:ln>
                  <a:noFill/>
                </a:ln>
                <a:solidFill>
                  <a:srgbClr val="1D242E"/>
                </a:solidFill>
                <a:effectLst/>
                <a:uLnTx/>
                <a:uFillTx/>
                <a:latin typeface="Segoe UI Semilight" panose="020B0402040204020203" pitchFamily="34" charset="0"/>
                <a:ea typeface="+mn-ea"/>
                <a:cs typeface="Segoe UI Semilight" panose="020B0402040204020203" pitchFamily="34" charset="0"/>
                <a:sym typeface="Arial"/>
              </a:rPr>
              <a:t> נוני ולהפריח כל מיני קלישאות דביליות (איינשטיין טעה!)</a:t>
            </a:r>
          </a:p>
        </p:txBody>
      </p:sp>
    </p:spTree>
    <p:extLst>
      <p:ext uri="{BB962C8B-B14F-4D97-AF65-F5344CB8AC3E}">
        <p14:creationId xmlns:p14="http://schemas.microsoft.com/office/powerpoint/2010/main" val="2437458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CB989B-C2D6-C306-8EDB-4F71C52DDC9E}"/>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EA242781-4055-15D8-4B4F-3D35E820EC4F}"/>
              </a:ext>
            </a:extLst>
          </p:cNvPr>
          <p:cNvSpPr/>
          <p:nvPr/>
        </p:nvSpPr>
        <p:spPr>
          <a:xfrm>
            <a:off x="16083646" y="9632305"/>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TextBox 37">
            <a:extLst>
              <a:ext uri="{FF2B5EF4-FFF2-40B4-BE49-F238E27FC236}">
                <a16:creationId xmlns:a16="http://schemas.microsoft.com/office/drawing/2014/main" id="{ECFD53BA-81B6-2FD3-8A79-F7B3DB5611D4}"/>
              </a:ext>
            </a:extLst>
          </p:cNvPr>
          <p:cNvSpPr txBox="1"/>
          <p:nvPr/>
        </p:nvSpPr>
        <p:spPr>
          <a:xfrm>
            <a:off x="263181" y="797945"/>
            <a:ext cx="17101186" cy="1231106"/>
          </a:xfrm>
          <a:prstGeom prst="rect">
            <a:avLst/>
          </a:prstGeom>
        </p:spPr>
        <p:txBody>
          <a:bodyPr wrap="square" lIns="0" tIns="0" rIns="0" bIns="0" rtlCol="0" anchor="t">
            <a:spAutoFit/>
          </a:bodyPr>
          <a:lstStyle/>
          <a:p>
            <a:pPr lvl="0" algn="ctr">
              <a:defRPr/>
            </a:pPr>
            <a:r>
              <a:rPr lang="en-US" sz="80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rPr>
              <a:t>Conclusions</a:t>
            </a:r>
          </a:p>
        </p:txBody>
      </p:sp>
      <p:grpSp>
        <p:nvGrpSpPr>
          <p:cNvPr id="23" name="קבוצה 22">
            <a:extLst>
              <a:ext uri="{FF2B5EF4-FFF2-40B4-BE49-F238E27FC236}">
                <a16:creationId xmlns:a16="http://schemas.microsoft.com/office/drawing/2014/main" id="{DF1B53D6-D166-9387-669D-B93BB1758344}"/>
              </a:ext>
            </a:extLst>
          </p:cNvPr>
          <p:cNvGrpSpPr/>
          <p:nvPr/>
        </p:nvGrpSpPr>
        <p:grpSpPr>
          <a:xfrm>
            <a:off x="0" y="2552700"/>
            <a:ext cx="18288000" cy="6000838"/>
            <a:chOff x="1402721" y="386449"/>
            <a:chExt cx="15284253" cy="5753274"/>
          </a:xfrm>
        </p:grpSpPr>
        <p:sp>
          <p:nvSpPr>
            <p:cNvPr id="14" name="Google Shape;1046;p27">
              <a:extLst>
                <a:ext uri="{FF2B5EF4-FFF2-40B4-BE49-F238E27FC236}">
                  <a16:creationId xmlns:a16="http://schemas.microsoft.com/office/drawing/2014/main" id="{45FF6F97-7F7F-6515-C346-0E195A99F829}"/>
                </a:ext>
              </a:extLst>
            </p:cNvPr>
            <p:cNvSpPr/>
            <p:nvPr/>
          </p:nvSpPr>
          <p:spPr>
            <a:xfrm rot="16980628">
              <a:off x="3598479" y="263286"/>
              <a:ext cx="695741" cy="967094"/>
            </a:xfrm>
            <a:custGeom>
              <a:avLst/>
              <a:gdLst/>
              <a:ahLst/>
              <a:cxnLst/>
              <a:rect l="l" t="t" r="r" b="b"/>
              <a:pathLst>
                <a:path w="333645" h="333645" extrusionOk="0">
                  <a:moveTo>
                    <a:pt x="333646" y="166823"/>
                  </a:moveTo>
                  <a:cubicBezTo>
                    <a:pt x="333646" y="258957"/>
                    <a:pt x="258957" y="333646"/>
                    <a:pt x="166823" y="333646"/>
                  </a:cubicBezTo>
                  <a:cubicBezTo>
                    <a:pt x="74689" y="333646"/>
                    <a:pt x="0" y="258957"/>
                    <a:pt x="0" y="166823"/>
                  </a:cubicBezTo>
                  <a:cubicBezTo>
                    <a:pt x="0" y="74689"/>
                    <a:pt x="74689" y="0"/>
                    <a:pt x="166823" y="0"/>
                  </a:cubicBezTo>
                  <a:cubicBezTo>
                    <a:pt x="258957" y="0"/>
                    <a:pt x="333646" y="74689"/>
                    <a:pt x="333646" y="166823"/>
                  </a:cubicBezTo>
                  <a:close/>
                </a:path>
              </a:pathLst>
            </a:custGeom>
            <a:solidFill>
              <a:srgbClr val="9F3D24"/>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a:ln>
                  <a:noFill/>
                </a:ln>
                <a:solidFill>
                  <a:srgbClr val="000000"/>
                </a:solidFill>
                <a:effectLst/>
                <a:uLnTx/>
                <a:uFillTx/>
                <a:ea typeface="Calibri"/>
                <a:cs typeface="Calibri"/>
                <a:sym typeface="Calibri"/>
              </a:endParaRPr>
            </a:p>
          </p:txBody>
        </p:sp>
        <p:sp>
          <p:nvSpPr>
            <p:cNvPr id="16" name="Google Shape;1047;p27">
              <a:extLst>
                <a:ext uri="{FF2B5EF4-FFF2-40B4-BE49-F238E27FC236}">
                  <a16:creationId xmlns:a16="http://schemas.microsoft.com/office/drawing/2014/main" id="{F2AFB53D-7EB3-E757-5399-C335F79E65C6}"/>
                </a:ext>
              </a:extLst>
            </p:cNvPr>
            <p:cNvSpPr/>
            <p:nvPr/>
          </p:nvSpPr>
          <p:spPr>
            <a:xfrm rot="16746917">
              <a:off x="8436843" y="255095"/>
              <a:ext cx="696952" cy="959659"/>
            </a:xfrm>
            <a:custGeom>
              <a:avLst/>
              <a:gdLst/>
              <a:ahLst/>
              <a:cxnLst/>
              <a:rect l="l" t="t" r="r" b="b"/>
              <a:pathLst>
                <a:path w="333645" h="333645" extrusionOk="0">
                  <a:moveTo>
                    <a:pt x="333646" y="166823"/>
                  </a:moveTo>
                  <a:cubicBezTo>
                    <a:pt x="333646" y="258957"/>
                    <a:pt x="258957" y="333646"/>
                    <a:pt x="166823" y="333646"/>
                  </a:cubicBezTo>
                  <a:cubicBezTo>
                    <a:pt x="74689" y="333646"/>
                    <a:pt x="0" y="258957"/>
                    <a:pt x="0" y="166823"/>
                  </a:cubicBezTo>
                  <a:cubicBezTo>
                    <a:pt x="0" y="74689"/>
                    <a:pt x="74689" y="0"/>
                    <a:pt x="166823" y="0"/>
                  </a:cubicBezTo>
                  <a:cubicBezTo>
                    <a:pt x="258957" y="0"/>
                    <a:pt x="333646" y="74689"/>
                    <a:pt x="333646" y="166823"/>
                  </a:cubicBezTo>
                  <a:close/>
                </a:path>
              </a:pathLst>
            </a:custGeom>
            <a:solidFill>
              <a:srgbClr val="7E2727"/>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a:ln>
                  <a:noFill/>
                </a:ln>
                <a:solidFill>
                  <a:srgbClr val="000000"/>
                </a:solidFill>
                <a:effectLst/>
                <a:uLnTx/>
                <a:uFillTx/>
                <a:ea typeface="Calibri"/>
                <a:cs typeface="Calibri"/>
                <a:sym typeface="Calibri"/>
              </a:endParaRPr>
            </a:p>
          </p:txBody>
        </p:sp>
        <p:sp>
          <p:nvSpPr>
            <p:cNvPr id="19" name="Google Shape;1048;p27">
              <a:extLst>
                <a:ext uri="{FF2B5EF4-FFF2-40B4-BE49-F238E27FC236}">
                  <a16:creationId xmlns:a16="http://schemas.microsoft.com/office/drawing/2014/main" id="{4C040EB6-1AAC-185A-2A50-833C9C73C9EE}"/>
                </a:ext>
              </a:extLst>
            </p:cNvPr>
            <p:cNvSpPr/>
            <p:nvPr/>
          </p:nvSpPr>
          <p:spPr>
            <a:xfrm rot="16980628">
              <a:off x="13414914" y="284409"/>
              <a:ext cx="695741" cy="928146"/>
            </a:xfrm>
            <a:custGeom>
              <a:avLst/>
              <a:gdLst/>
              <a:ahLst/>
              <a:cxnLst/>
              <a:rect l="l" t="t" r="r" b="b"/>
              <a:pathLst>
                <a:path w="333645" h="333645" extrusionOk="0">
                  <a:moveTo>
                    <a:pt x="333646" y="166823"/>
                  </a:moveTo>
                  <a:cubicBezTo>
                    <a:pt x="333646" y="258957"/>
                    <a:pt x="258956" y="333646"/>
                    <a:pt x="166823" y="333646"/>
                  </a:cubicBezTo>
                  <a:cubicBezTo>
                    <a:pt x="74689" y="333646"/>
                    <a:pt x="0" y="258957"/>
                    <a:pt x="0" y="166823"/>
                  </a:cubicBezTo>
                  <a:cubicBezTo>
                    <a:pt x="0" y="74689"/>
                    <a:pt x="74689" y="0"/>
                    <a:pt x="166823" y="0"/>
                  </a:cubicBezTo>
                  <a:cubicBezTo>
                    <a:pt x="258956" y="0"/>
                    <a:pt x="333646" y="74689"/>
                    <a:pt x="333646" y="166823"/>
                  </a:cubicBezTo>
                  <a:close/>
                </a:path>
              </a:pathLst>
            </a:custGeom>
            <a:solidFill>
              <a:srgbClr val="557083"/>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a:ln>
                  <a:noFill/>
                </a:ln>
                <a:solidFill>
                  <a:srgbClr val="000000"/>
                </a:solidFill>
                <a:effectLst/>
                <a:uLnTx/>
                <a:uFillTx/>
                <a:ea typeface="Calibri"/>
                <a:cs typeface="Calibri"/>
                <a:sym typeface="Calibri"/>
              </a:endParaRPr>
            </a:p>
          </p:txBody>
        </p:sp>
        <p:grpSp>
          <p:nvGrpSpPr>
            <p:cNvPr id="22" name="קבוצה 21">
              <a:extLst>
                <a:ext uri="{FF2B5EF4-FFF2-40B4-BE49-F238E27FC236}">
                  <a16:creationId xmlns:a16="http://schemas.microsoft.com/office/drawing/2014/main" id="{7B46B105-42E4-A28B-62D8-8565BA6AEC5D}"/>
                </a:ext>
              </a:extLst>
            </p:cNvPr>
            <p:cNvGrpSpPr/>
            <p:nvPr/>
          </p:nvGrpSpPr>
          <p:grpSpPr>
            <a:xfrm>
              <a:off x="1402721" y="460917"/>
              <a:ext cx="15284253" cy="5678806"/>
              <a:chOff x="1402721" y="460917"/>
              <a:chExt cx="15284253" cy="5678806"/>
            </a:xfrm>
          </p:grpSpPr>
          <p:pic>
            <p:nvPicPr>
              <p:cNvPr id="11" name="תמונה 10">
                <a:extLst>
                  <a:ext uri="{FF2B5EF4-FFF2-40B4-BE49-F238E27FC236}">
                    <a16:creationId xmlns:a16="http://schemas.microsoft.com/office/drawing/2014/main" id="{496C67E3-82C0-01B9-F35C-D7647EEF713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3296" r="24794"/>
              <a:stretch>
                <a:fillRect/>
              </a:stretch>
            </p:blipFill>
            <p:spPr>
              <a:xfrm>
                <a:off x="1402721" y="695074"/>
                <a:ext cx="15284253" cy="5444649"/>
              </a:xfrm>
              <a:prstGeom prst="rect">
                <a:avLst/>
              </a:prstGeom>
            </p:spPr>
          </p:pic>
          <p:sp>
            <p:nvSpPr>
              <p:cNvPr id="12" name="Google Shape;1051;p27">
                <a:extLst>
                  <a:ext uri="{FF2B5EF4-FFF2-40B4-BE49-F238E27FC236}">
                    <a16:creationId xmlns:a16="http://schemas.microsoft.com/office/drawing/2014/main" id="{C2CA8788-85B6-937F-7441-B53CACDABBD9}"/>
                  </a:ext>
                </a:extLst>
              </p:cNvPr>
              <p:cNvSpPr/>
              <p:nvPr/>
            </p:nvSpPr>
            <p:spPr>
              <a:xfrm>
                <a:off x="2855545" y="711851"/>
                <a:ext cx="2173655" cy="774049"/>
              </a:xfrm>
              <a:custGeom>
                <a:avLst/>
                <a:gdLst/>
                <a:ahLst/>
                <a:cxnLst/>
                <a:rect l="l" t="t" r="r" b="b"/>
                <a:pathLst>
                  <a:path w="756908" h="371137" extrusionOk="0">
                    <a:moveTo>
                      <a:pt x="0" y="0"/>
                    </a:moveTo>
                    <a:cubicBezTo>
                      <a:pt x="4082" y="209014"/>
                      <a:pt x="176830" y="375145"/>
                      <a:pt x="385845" y="371064"/>
                    </a:cubicBezTo>
                    <a:cubicBezTo>
                      <a:pt x="589110" y="367094"/>
                      <a:pt x="752939" y="203266"/>
                      <a:pt x="756908" y="0"/>
                    </a:cubicBezTo>
                    <a:cubicBezTo>
                      <a:pt x="700499" y="1214"/>
                      <a:pt x="650887" y="37615"/>
                      <a:pt x="632801" y="91060"/>
                    </a:cubicBezTo>
                    <a:cubicBezTo>
                      <a:pt x="582397" y="231572"/>
                      <a:pt x="427628" y="304618"/>
                      <a:pt x="287117" y="254214"/>
                    </a:cubicBezTo>
                    <a:cubicBezTo>
                      <a:pt x="211085" y="226940"/>
                      <a:pt x="151237" y="167091"/>
                      <a:pt x="123963" y="91060"/>
                    </a:cubicBezTo>
                    <a:cubicBezTo>
                      <a:pt x="105895" y="37664"/>
                      <a:pt x="56356" y="1273"/>
                      <a:pt x="0" y="0"/>
                    </a:cubicBezTo>
                    <a:close/>
                  </a:path>
                </a:pathLst>
              </a:custGeom>
              <a:solidFill>
                <a:srgbClr val="9F3D24"/>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a:ln>
                    <a:noFill/>
                  </a:ln>
                  <a:solidFill>
                    <a:srgbClr val="000000"/>
                  </a:solidFill>
                  <a:effectLst/>
                  <a:uLnTx/>
                  <a:uFillTx/>
                  <a:ea typeface="Calibri"/>
                  <a:cs typeface="Calibri"/>
                  <a:sym typeface="Calibri"/>
                </a:endParaRPr>
              </a:p>
            </p:txBody>
          </p:sp>
          <p:sp>
            <p:nvSpPr>
              <p:cNvPr id="13" name="Google Shape;1057;p27">
                <a:extLst>
                  <a:ext uri="{FF2B5EF4-FFF2-40B4-BE49-F238E27FC236}">
                    <a16:creationId xmlns:a16="http://schemas.microsoft.com/office/drawing/2014/main" id="{D653F1A6-94C3-AB0B-5956-B3CB26E6CB71}"/>
                  </a:ext>
                </a:extLst>
              </p:cNvPr>
              <p:cNvSpPr txBox="1"/>
              <p:nvPr/>
            </p:nvSpPr>
            <p:spPr>
              <a:xfrm>
                <a:off x="3427103" y="475606"/>
                <a:ext cx="1024266" cy="540721"/>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3600" kern="0" dirty="0">
                    <a:solidFill>
                      <a:srgbClr val="FFFFFF"/>
                    </a:solidFill>
                    <a:latin typeface="Montserrat SemiBold"/>
                    <a:ea typeface="Montserrat SemiBold"/>
                    <a:cs typeface="Montserrat SemiBold"/>
                    <a:sym typeface="Montserrat SemiBold"/>
                  </a:rPr>
                  <a:t>01</a:t>
                </a:r>
                <a:endParaRPr sz="3600" kern="0" dirty="0">
                  <a:solidFill>
                    <a:srgbClr val="FFFFFF"/>
                  </a:solidFill>
                  <a:latin typeface="Montserrat SemiBold"/>
                  <a:ea typeface="Montserrat SemiBold"/>
                  <a:cs typeface="Montserrat SemiBold"/>
                  <a:sym typeface="Montserrat SemiBold"/>
                </a:endParaRPr>
              </a:p>
            </p:txBody>
          </p:sp>
          <p:sp>
            <p:nvSpPr>
              <p:cNvPr id="17" name="Google Shape;1052;p27">
                <a:extLst>
                  <a:ext uri="{FF2B5EF4-FFF2-40B4-BE49-F238E27FC236}">
                    <a16:creationId xmlns:a16="http://schemas.microsoft.com/office/drawing/2014/main" id="{73F53C28-CE40-0328-2346-56916443DE7B}"/>
                  </a:ext>
                </a:extLst>
              </p:cNvPr>
              <p:cNvSpPr/>
              <p:nvPr/>
            </p:nvSpPr>
            <p:spPr>
              <a:xfrm>
                <a:off x="7732345" y="697162"/>
                <a:ext cx="2173655" cy="774049"/>
              </a:xfrm>
              <a:custGeom>
                <a:avLst/>
                <a:gdLst/>
                <a:ahLst/>
                <a:cxnLst/>
                <a:rect l="l" t="t" r="r" b="b"/>
                <a:pathLst>
                  <a:path w="756908" h="371137" extrusionOk="0">
                    <a:moveTo>
                      <a:pt x="0" y="0"/>
                    </a:moveTo>
                    <a:cubicBezTo>
                      <a:pt x="4082" y="209014"/>
                      <a:pt x="176830" y="375145"/>
                      <a:pt x="385845" y="371064"/>
                    </a:cubicBezTo>
                    <a:cubicBezTo>
                      <a:pt x="589111" y="367094"/>
                      <a:pt x="752939" y="203266"/>
                      <a:pt x="756908" y="0"/>
                    </a:cubicBezTo>
                    <a:cubicBezTo>
                      <a:pt x="700528" y="1298"/>
                      <a:pt x="650959" y="37668"/>
                      <a:pt x="632801" y="91060"/>
                    </a:cubicBezTo>
                    <a:cubicBezTo>
                      <a:pt x="582286" y="231532"/>
                      <a:pt x="427460" y="304456"/>
                      <a:pt x="286988" y="253941"/>
                    </a:cubicBezTo>
                    <a:cubicBezTo>
                      <a:pt x="211119" y="226657"/>
                      <a:pt x="151390" y="166929"/>
                      <a:pt x="124107" y="91060"/>
                    </a:cubicBezTo>
                    <a:cubicBezTo>
                      <a:pt x="106021" y="37615"/>
                      <a:pt x="56409" y="1214"/>
                      <a:pt x="0" y="0"/>
                    </a:cubicBezTo>
                    <a:close/>
                  </a:path>
                </a:pathLst>
              </a:custGeom>
              <a:solidFill>
                <a:srgbClr val="7E2727"/>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a:ln>
                    <a:noFill/>
                  </a:ln>
                  <a:solidFill>
                    <a:srgbClr val="000000"/>
                  </a:solidFill>
                  <a:effectLst/>
                  <a:uLnTx/>
                  <a:uFillTx/>
                  <a:ea typeface="Calibri"/>
                  <a:cs typeface="Calibri"/>
                  <a:sym typeface="Calibri"/>
                </a:endParaRPr>
              </a:p>
            </p:txBody>
          </p:sp>
          <p:sp>
            <p:nvSpPr>
              <p:cNvPr id="18" name="Google Shape;1058;p27">
                <a:extLst>
                  <a:ext uri="{FF2B5EF4-FFF2-40B4-BE49-F238E27FC236}">
                    <a16:creationId xmlns:a16="http://schemas.microsoft.com/office/drawing/2014/main" id="{DC3623E6-DBF7-273D-885C-09A9A87CEB55}"/>
                  </a:ext>
                </a:extLst>
              </p:cNvPr>
              <p:cNvSpPr txBox="1"/>
              <p:nvPr/>
            </p:nvSpPr>
            <p:spPr>
              <a:xfrm>
                <a:off x="8247170" y="460917"/>
                <a:ext cx="1084061" cy="540721"/>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3600" kern="0" dirty="0">
                    <a:solidFill>
                      <a:srgbClr val="FFFFFF"/>
                    </a:solidFill>
                    <a:latin typeface="Montserrat SemiBold"/>
                    <a:ea typeface="Montserrat SemiBold"/>
                    <a:cs typeface="Montserrat SemiBold"/>
                    <a:sym typeface="Montserrat SemiBold"/>
                  </a:rPr>
                  <a:t>02</a:t>
                </a:r>
                <a:endParaRPr sz="3600" kern="0" dirty="0">
                  <a:solidFill>
                    <a:srgbClr val="FFFFFF"/>
                  </a:solidFill>
                  <a:latin typeface="Montserrat SemiBold"/>
                  <a:ea typeface="Montserrat SemiBold"/>
                  <a:cs typeface="Montserrat SemiBold"/>
                  <a:sym typeface="Montserrat SemiBold"/>
                </a:endParaRPr>
              </a:p>
            </p:txBody>
          </p:sp>
          <p:sp>
            <p:nvSpPr>
              <p:cNvPr id="20" name="Google Shape;1053;p27">
                <a:extLst>
                  <a:ext uri="{FF2B5EF4-FFF2-40B4-BE49-F238E27FC236}">
                    <a16:creationId xmlns:a16="http://schemas.microsoft.com/office/drawing/2014/main" id="{8C174481-6134-817C-E303-7D5285246BAA}"/>
                  </a:ext>
                </a:extLst>
              </p:cNvPr>
              <p:cNvSpPr/>
              <p:nvPr/>
            </p:nvSpPr>
            <p:spPr>
              <a:xfrm>
                <a:off x="12725400" y="711851"/>
                <a:ext cx="2105939" cy="774049"/>
              </a:xfrm>
              <a:custGeom>
                <a:avLst/>
                <a:gdLst/>
                <a:ahLst/>
                <a:cxnLst/>
                <a:rect l="l" t="t" r="r" b="b"/>
                <a:pathLst>
                  <a:path w="756908" h="371137" extrusionOk="0">
                    <a:moveTo>
                      <a:pt x="0" y="0"/>
                    </a:moveTo>
                    <a:cubicBezTo>
                      <a:pt x="4082" y="209014"/>
                      <a:pt x="176830" y="375145"/>
                      <a:pt x="385845" y="371064"/>
                    </a:cubicBezTo>
                    <a:cubicBezTo>
                      <a:pt x="589111" y="367094"/>
                      <a:pt x="752939" y="203266"/>
                      <a:pt x="756908" y="0"/>
                    </a:cubicBezTo>
                    <a:cubicBezTo>
                      <a:pt x="700499" y="1214"/>
                      <a:pt x="650887" y="37615"/>
                      <a:pt x="632801" y="91060"/>
                    </a:cubicBezTo>
                    <a:cubicBezTo>
                      <a:pt x="582286" y="231532"/>
                      <a:pt x="427460" y="304456"/>
                      <a:pt x="286988" y="253941"/>
                    </a:cubicBezTo>
                    <a:cubicBezTo>
                      <a:pt x="211119" y="226657"/>
                      <a:pt x="151390" y="166929"/>
                      <a:pt x="124107" y="91060"/>
                    </a:cubicBezTo>
                    <a:cubicBezTo>
                      <a:pt x="105949" y="37668"/>
                      <a:pt x="56381" y="1298"/>
                      <a:pt x="0" y="0"/>
                    </a:cubicBezTo>
                    <a:close/>
                  </a:path>
                </a:pathLst>
              </a:custGeom>
              <a:solidFill>
                <a:srgbClr val="557083"/>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21" name="Google Shape;1059;p27">
                <a:extLst>
                  <a:ext uri="{FF2B5EF4-FFF2-40B4-BE49-F238E27FC236}">
                    <a16:creationId xmlns:a16="http://schemas.microsoft.com/office/drawing/2014/main" id="{8639466E-CCC6-AD27-39F2-31D2855EBDA8}"/>
                  </a:ext>
                </a:extLst>
              </p:cNvPr>
              <p:cNvSpPr txBox="1"/>
              <p:nvPr/>
            </p:nvSpPr>
            <p:spPr>
              <a:xfrm>
                <a:off x="13240050" y="475606"/>
                <a:ext cx="1050290" cy="540721"/>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3600" kern="0" dirty="0">
                    <a:solidFill>
                      <a:srgbClr val="FFFFFF"/>
                    </a:solidFill>
                    <a:latin typeface="Montserrat SemiBold"/>
                    <a:ea typeface="Montserrat SemiBold"/>
                    <a:cs typeface="Montserrat SemiBold"/>
                    <a:sym typeface="Montserrat SemiBold"/>
                  </a:rPr>
                  <a:t>03</a:t>
                </a:r>
                <a:endParaRPr sz="3600" kern="0" dirty="0">
                  <a:solidFill>
                    <a:srgbClr val="FFFFFF"/>
                  </a:solidFill>
                  <a:latin typeface="Montserrat SemiBold"/>
                  <a:ea typeface="Montserrat SemiBold"/>
                  <a:cs typeface="Montserrat SemiBold"/>
                  <a:sym typeface="Montserrat SemiBold"/>
                </a:endParaRPr>
              </a:p>
            </p:txBody>
          </p:sp>
        </p:grpSp>
      </p:grpSp>
      <p:sp>
        <p:nvSpPr>
          <p:cNvPr id="25" name="תרשים זרימה: הכנה 24">
            <a:extLst>
              <a:ext uri="{FF2B5EF4-FFF2-40B4-BE49-F238E27FC236}">
                <a16:creationId xmlns:a16="http://schemas.microsoft.com/office/drawing/2014/main" id="{0B77876A-5A56-B3F3-3A80-8262AE510DCE}"/>
              </a:ext>
            </a:extLst>
          </p:cNvPr>
          <p:cNvSpPr/>
          <p:nvPr/>
        </p:nvSpPr>
        <p:spPr>
          <a:xfrm rot="5400000" flipV="1">
            <a:off x="9502140" y="5549022"/>
            <a:ext cx="4724400" cy="45719"/>
          </a:xfrm>
          <a:prstGeom prst="flowChartPreparation">
            <a:avLst/>
          </a:prstGeom>
          <a:solidFill>
            <a:schemeClr val="bg1">
              <a:lumMod val="6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תרשים זרימה: הכנה 25">
            <a:extLst>
              <a:ext uri="{FF2B5EF4-FFF2-40B4-BE49-F238E27FC236}">
                <a16:creationId xmlns:a16="http://schemas.microsoft.com/office/drawing/2014/main" id="{EFEF7CFB-C8E8-08D9-F40C-1E5BAC340165}"/>
              </a:ext>
            </a:extLst>
          </p:cNvPr>
          <p:cNvSpPr/>
          <p:nvPr/>
        </p:nvSpPr>
        <p:spPr>
          <a:xfrm rot="5400000" flipV="1">
            <a:off x="3528060" y="5549022"/>
            <a:ext cx="4724400" cy="45719"/>
          </a:xfrm>
          <a:prstGeom prst="flowChartPreparation">
            <a:avLst/>
          </a:prstGeom>
          <a:solidFill>
            <a:schemeClr val="bg1">
              <a:lumMod val="6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Google Shape;1062;p27">
            <a:extLst>
              <a:ext uri="{FF2B5EF4-FFF2-40B4-BE49-F238E27FC236}">
                <a16:creationId xmlns:a16="http://schemas.microsoft.com/office/drawing/2014/main" id="{4681E07A-7E43-18B1-AC5C-AE0CF617858D}"/>
              </a:ext>
            </a:extLst>
          </p:cNvPr>
          <p:cNvSpPr txBox="1"/>
          <p:nvPr/>
        </p:nvSpPr>
        <p:spPr>
          <a:xfrm>
            <a:off x="1036436" y="4717262"/>
            <a:ext cx="4014160" cy="497180"/>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US" sz="3200" kern="0" dirty="0">
                <a:solidFill>
                  <a:srgbClr val="000000"/>
                </a:solidFill>
                <a:latin typeface="Montserrat SemiBold"/>
              </a:rPr>
              <a:t>LLM + Network = Better Detection</a:t>
            </a:r>
            <a:endParaRPr lang="en-US" sz="3200" kern="0" dirty="0">
              <a:solidFill>
                <a:srgbClr val="000000"/>
              </a:solidFill>
              <a:latin typeface="Montserrat SemiBold"/>
              <a:sym typeface="Montserrat SemiBold"/>
            </a:endParaRPr>
          </a:p>
        </p:txBody>
      </p:sp>
      <p:sp>
        <p:nvSpPr>
          <p:cNvPr id="28" name="Google Shape;1066;p27">
            <a:extLst>
              <a:ext uri="{FF2B5EF4-FFF2-40B4-BE49-F238E27FC236}">
                <a16:creationId xmlns:a16="http://schemas.microsoft.com/office/drawing/2014/main" id="{86DD2778-B82C-1AF3-5379-588AFD137E41}"/>
              </a:ext>
            </a:extLst>
          </p:cNvPr>
          <p:cNvSpPr txBox="1"/>
          <p:nvPr/>
        </p:nvSpPr>
        <p:spPr>
          <a:xfrm>
            <a:off x="705430" y="5429338"/>
            <a:ext cx="4659149" cy="2400591"/>
          </a:xfrm>
          <a:prstGeom prst="rect">
            <a:avLst/>
          </a:prstGeom>
          <a:noFill/>
          <a:ln>
            <a:noFill/>
          </a:ln>
        </p:spPr>
        <p:txBody>
          <a:bodyPr spcFirstLastPara="1" wrap="square" lIns="91425" tIns="91425" rIns="91425" bIns="91425" anchor="t" anchorCtr="0">
            <a:noAutofit/>
          </a:bodyPr>
          <a:lstStyle/>
          <a:p>
            <a:pPr algn="ctr">
              <a:buClr>
                <a:srgbClr val="000000"/>
              </a:buClr>
              <a:buSzPts val="1100"/>
              <a:buFont typeface="Arial"/>
              <a:buNone/>
            </a:pPr>
            <a:r>
              <a:rPr lang="en-US" sz="3200" kern="0" dirty="0">
                <a:solidFill>
                  <a:srgbClr val="191919"/>
                </a:solidFill>
                <a:latin typeface="Montserrat Medium"/>
              </a:rPr>
              <a:t>Combining language models with network features boosts Recall and Precision</a:t>
            </a:r>
            <a:r>
              <a:rPr lang="en-US" sz="3200" dirty="0"/>
              <a:t>.</a:t>
            </a:r>
            <a:endParaRPr lang="en-US" sz="3200" kern="0" dirty="0">
              <a:solidFill>
                <a:srgbClr val="000000"/>
              </a:solidFill>
              <a:latin typeface="Montserrat Medium"/>
              <a:ea typeface="Montserrat Medium"/>
              <a:cs typeface="Montserrat Medium"/>
              <a:sym typeface="Montserrat Medium"/>
            </a:endParaRPr>
          </a:p>
        </p:txBody>
      </p:sp>
      <p:sp>
        <p:nvSpPr>
          <p:cNvPr id="29" name="Google Shape;1062;p27">
            <a:extLst>
              <a:ext uri="{FF2B5EF4-FFF2-40B4-BE49-F238E27FC236}">
                <a16:creationId xmlns:a16="http://schemas.microsoft.com/office/drawing/2014/main" id="{E0CE2167-C19F-DBC2-A226-2755B30100EE}"/>
              </a:ext>
            </a:extLst>
          </p:cNvPr>
          <p:cNvSpPr txBox="1"/>
          <p:nvPr/>
        </p:nvSpPr>
        <p:spPr>
          <a:xfrm>
            <a:off x="7179766" y="4737600"/>
            <a:ext cx="3318594" cy="538874"/>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US" sz="3200" kern="0" dirty="0">
                <a:solidFill>
                  <a:srgbClr val="000000"/>
                </a:solidFill>
                <a:latin typeface="Montserrat SemiBold"/>
              </a:rPr>
              <a:t>Prompts Matter</a:t>
            </a:r>
            <a:endParaRPr lang="en-US" sz="3200" kern="0" dirty="0">
              <a:solidFill>
                <a:srgbClr val="000000"/>
              </a:solidFill>
              <a:latin typeface="Montserrat SemiBold"/>
              <a:sym typeface="Montserrat SemiBold"/>
            </a:endParaRPr>
          </a:p>
        </p:txBody>
      </p:sp>
      <p:sp>
        <p:nvSpPr>
          <p:cNvPr id="30" name="Google Shape;1066;p27">
            <a:extLst>
              <a:ext uri="{FF2B5EF4-FFF2-40B4-BE49-F238E27FC236}">
                <a16:creationId xmlns:a16="http://schemas.microsoft.com/office/drawing/2014/main" id="{0FBECED8-023E-6C0F-319B-D13545FFA478}"/>
              </a:ext>
            </a:extLst>
          </p:cNvPr>
          <p:cNvSpPr txBox="1"/>
          <p:nvPr/>
        </p:nvSpPr>
        <p:spPr>
          <a:xfrm>
            <a:off x="6484200" y="5510631"/>
            <a:ext cx="4659149" cy="2400591"/>
          </a:xfrm>
          <a:prstGeom prst="rect">
            <a:avLst/>
          </a:prstGeom>
          <a:noFill/>
          <a:ln>
            <a:noFill/>
          </a:ln>
        </p:spPr>
        <p:txBody>
          <a:bodyPr spcFirstLastPara="1" wrap="square" lIns="91425" tIns="91425" rIns="91425" bIns="91425" anchor="t" anchorCtr="0">
            <a:noAutofit/>
          </a:bodyPr>
          <a:lstStyle/>
          <a:p>
            <a:pPr algn="ctr">
              <a:buClr>
                <a:srgbClr val="000000"/>
              </a:buClr>
              <a:buSzPts val="1100"/>
              <a:buFont typeface="Arial"/>
              <a:buNone/>
            </a:pPr>
            <a:r>
              <a:rPr lang="en-US" sz="3200" kern="0" dirty="0">
                <a:solidFill>
                  <a:srgbClr val="191919"/>
                </a:solidFill>
                <a:latin typeface="Montserrat Medium"/>
                <a:ea typeface="Montserrat Medium"/>
                <a:cs typeface="Montserrat Medium"/>
                <a:sym typeface="Montserrat Medium"/>
              </a:rPr>
              <a:t>Well-crafted prompts are key to stable, effective model behavior.</a:t>
            </a:r>
            <a:endParaRPr lang="en-US" sz="3200" kern="0" dirty="0">
              <a:solidFill>
                <a:srgbClr val="000000"/>
              </a:solidFill>
              <a:latin typeface="Montserrat Medium"/>
              <a:ea typeface="Montserrat Medium"/>
              <a:cs typeface="Montserrat Medium"/>
              <a:sym typeface="Montserrat Medium"/>
            </a:endParaRPr>
          </a:p>
        </p:txBody>
      </p:sp>
      <p:sp>
        <p:nvSpPr>
          <p:cNvPr id="31" name="Google Shape;1062;p27">
            <a:extLst>
              <a:ext uri="{FF2B5EF4-FFF2-40B4-BE49-F238E27FC236}">
                <a16:creationId xmlns:a16="http://schemas.microsoft.com/office/drawing/2014/main" id="{6B5375FD-C06B-A6A3-3FAA-FC37AA03BEEE}"/>
              </a:ext>
            </a:extLst>
          </p:cNvPr>
          <p:cNvSpPr txBox="1"/>
          <p:nvPr/>
        </p:nvSpPr>
        <p:spPr>
          <a:xfrm>
            <a:off x="13301191" y="4750590"/>
            <a:ext cx="3318594" cy="538874"/>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US" sz="3200" kern="0" dirty="0">
                <a:solidFill>
                  <a:srgbClr val="000000"/>
                </a:solidFill>
                <a:latin typeface="Montserrat SemiBold"/>
                <a:ea typeface="Montserrat SemiBold"/>
                <a:cs typeface="Montserrat SemiBold"/>
                <a:sym typeface="Montserrat SemiBold"/>
              </a:rPr>
              <a:t>Network Adds Context</a:t>
            </a:r>
          </a:p>
        </p:txBody>
      </p:sp>
      <p:sp>
        <p:nvSpPr>
          <p:cNvPr id="32" name="Google Shape;1066;p27">
            <a:extLst>
              <a:ext uri="{FF2B5EF4-FFF2-40B4-BE49-F238E27FC236}">
                <a16:creationId xmlns:a16="http://schemas.microsoft.com/office/drawing/2014/main" id="{1D39529A-E40E-B9F5-7948-4871A91CFADA}"/>
              </a:ext>
            </a:extLst>
          </p:cNvPr>
          <p:cNvSpPr txBox="1"/>
          <p:nvPr/>
        </p:nvSpPr>
        <p:spPr>
          <a:xfrm>
            <a:off x="12605625" y="5523621"/>
            <a:ext cx="4659149" cy="2400591"/>
          </a:xfrm>
          <a:prstGeom prst="rect">
            <a:avLst/>
          </a:prstGeom>
          <a:noFill/>
          <a:ln>
            <a:noFill/>
          </a:ln>
        </p:spPr>
        <p:txBody>
          <a:bodyPr spcFirstLastPara="1" wrap="square" lIns="91425" tIns="91425" rIns="91425" bIns="91425" anchor="t" anchorCtr="0">
            <a:noAutofit/>
          </a:bodyPr>
          <a:lstStyle/>
          <a:p>
            <a:pPr algn="ctr">
              <a:buClr>
                <a:srgbClr val="000000"/>
              </a:buClr>
              <a:buSzPts val="1100"/>
              <a:buFont typeface="Arial"/>
              <a:buNone/>
            </a:pPr>
            <a:r>
              <a:rPr lang="en-US" sz="3200" kern="0" dirty="0">
                <a:solidFill>
                  <a:srgbClr val="191919"/>
                </a:solidFill>
                <a:latin typeface="Montserrat Medium"/>
                <a:ea typeface="Montserrat Medium"/>
                <a:cs typeface="Montserrat Medium"/>
                <a:sym typeface="Montserrat Medium"/>
              </a:rPr>
              <a:t>Social structure enhances model reasoning and decision-making.</a:t>
            </a:r>
            <a:endParaRPr lang="en-US" sz="3200" kern="0" dirty="0">
              <a:solidFill>
                <a:srgbClr val="000000"/>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2774274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DD0806-8437-8460-8BE4-FFD324D902E3}"/>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90A4AE05-F423-F185-26D2-4B7BFB29E3A4}"/>
              </a:ext>
            </a:extLst>
          </p:cNvPr>
          <p:cNvSpPr/>
          <p:nvPr/>
        </p:nvSpPr>
        <p:spPr>
          <a:xfrm>
            <a:off x="16083646" y="9632305"/>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6" name="TextBox 37">
            <a:extLst>
              <a:ext uri="{FF2B5EF4-FFF2-40B4-BE49-F238E27FC236}">
                <a16:creationId xmlns:a16="http://schemas.microsoft.com/office/drawing/2014/main" id="{F8211CD6-C6F5-E265-E45D-2112D8589E7A}"/>
              </a:ext>
            </a:extLst>
          </p:cNvPr>
          <p:cNvSpPr txBox="1"/>
          <p:nvPr/>
        </p:nvSpPr>
        <p:spPr>
          <a:xfrm>
            <a:off x="282875" y="723900"/>
            <a:ext cx="17101186" cy="1231106"/>
          </a:xfrm>
          <a:prstGeom prst="rect">
            <a:avLst/>
          </a:prstGeom>
        </p:spPr>
        <p:txBody>
          <a:bodyPr wrap="square" lIns="0" tIns="0" rIns="0" bIns="0" rtlCol="0" anchor="t">
            <a:spAutoFit/>
          </a:bodyPr>
          <a:lstStyle/>
          <a:p>
            <a:pPr lvl="0" algn="ctr">
              <a:defRPr/>
            </a:pPr>
            <a:r>
              <a:rPr lang="en-US" sz="80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rPr>
              <a:t>Next Steps</a:t>
            </a:r>
          </a:p>
        </p:txBody>
      </p:sp>
      <p:grpSp>
        <p:nvGrpSpPr>
          <p:cNvPr id="23" name="קבוצה 22">
            <a:extLst>
              <a:ext uri="{FF2B5EF4-FFF2-40B4-BE49-F238E27FC236}">
                <a16:creationId xmlns:a16="http://schemas.microsoft.com/office/drawing/2014/main" id="{BEC013C7-30DC-0534-7FC1-1E6E4DF0F353}"/>
              </a:ext>
            </a:extLst>
          </p:cNvPr>
          <p:cNvGrpSpPr/>
          <p:nvPr/>
        </p:nvGrpSpPr>
        <p:grpSpPr>
          <a:xfrm>
            <a:off x="0" y="2552700"/>
            <a:ext cx="18288000" cy="6000838"/>
            <a:chOff x="1402721" y="386449"/>
            <a:chExt cx="15284253" cy="5753274"/>
          </a:xfrm>
        </p:grpSpPr>
        <p:sp>
          <p:nvSpPr>
            <p:cNvPr id="14" name="Google Shape;1046;p27">
              <a:extLst>
                <a:ext uri="{FF2B5EF4-FFF2-40B4-BE49-F238E27FC236}">
                  <a16:creationId xmlns:a16="http://schemas.microsoft.com/office/drawing/2014/main" id="{F0845C62-2C15-545C-867E-E78F92A91E25}"/>
                </a:ext>
              </a:extLst>
            </p:cNvPr>
            <p:cNvSpPr/>
            <p:nvPr/>
          </p:nvSpPr>
          <p:spPr>
            <a:xfrm rot="16980628">
              <a:off x="3598479" y="263286"/>
              <a:ext cx="695741" cy="967094"/>
            </a:xfrm>
            <a:custGeom>
              <a:avLst/>
              <a:gdLst/>
              <a:ahLst/>
              <a:cxnLst/>
              <a:rect l="l" t="t" r="r" b="b"/>
              <a:pathLst>
                <a:path w="333645" h="333645" extrusionOk="0">
                  <a:moveTo>
                    <a:pt x="333646" y="166823"/>
                  </a:moveTo>
                  <a:cubicBezTo>
                    <a:pt x="333646" y="258957"/>
                    <a:pt x="258957" y="333646"/>
                    <a:pt x="166823" y="333646"/>
                  </a:cubicBezTo>
                  <a:cubicBezTo>
                    <a:pt x="74689" y="333646"/>
                    <a:pt x="0" y="258957"/>
                    <a:pt x="0" y="166823"/>
                  </a:cubicBezTo>
                  <a:cubicBezTo>
                    <a:pt x="0" y="74689"/>
                    <a:pt x="74689" y="0"/>
                    <a:pt x="166823" y="0"/>
                  </a:cubicBezTo>
                  <a:cubicBezTo>
                    <a:pt x="258957" y="0"/>
                    <a:pt x="333646" y="74689"/>
                    <a:pt x="333646" y="166823"/>
                  </a:cubicBezTo>
                  <a:close/>
                </a:path>
              </a:pathLst>
            </a:custGeom>
            <a:solidFill>
              <a:srgbClr val="9F3D24"/>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a:ln>
                  <a:noFill/>
                </a:ln>
                <a:solidFill>
                  <a:srgbClr val="000000"/>
                </a:solidFill>
                <a:effectLst/>
                <a:uLnTx/>
                <a:uFillTx/>
                <a:ea typeface="Calibri"/>
                <a:cs typeface="Calibri"/>
                <a:sym typeface="Calibri"/>
              </a:endParaRPr>
            </a:p>
          </p:txBody>
        </p:sp>
        <p:sp>
          <p:nvSpPr>
            <p:cNvPr id="16" name="Google Shape;1047;p27">
              <a:extLst>
                <a:ext uri="{FF2B5EF4-FFF2-40B4-BE49-F238E27FC236}">
                  <a16:creationId xmlns:a16="http://schemas.microsoft.com/office/drawing/2014/main" id="{C736E454-B902-526C-EEEF-20910303D25E}"/>
                </a:ext>
              </a:extLst>
            </p:cNvPr>
            <p:cNvSpPr/>
            <p:nvPr/>
          </p:nvSpPr>
          <p:spPr>
            <a:xfrm rot="16746917">
              <a:off x="8436843" y="255095"/>
              <a:ext cx="696952" cy="959659"/>
            </a:xfrm>
            <a:custGeom>
              <a:avLst/>
              <a:gdLst/>
              <a:ahLst/>
              <a:cxnLst/>
              <a:rect l="l" t="t" r="r" b="b"/>
              <a:pathLst>
                <a:path w="333645" h="333645" extrusionOk="0">
                  <a:moveTo>
                    <a:pt x="333646" y="166823"/>
                  </a:moveTo>
                  <a:cubicBezTo>
                    <a:pt x="333646" y="258957"/>
                    <a:pt x="258957" y="333646"/>
                    <a:pt x="166823" y="333646"/>
                  </a:cubicBezTo>
                  <a:cubicBezTo>
                    <a:pt x="74689" y="333646"/>
                    <a:pt x="0" y="258957"/>
                    <a:pt x="0" y="166823"/>
                  </a:cubicBezTo>
                  <a:cubicBezTo>
                    <a:pt x="0" y="74689"/>
                    <a:pt x="74689" y="0"/>
                    <a:pt x="166823" y="0"/>
                  </a:cubicBezTo>
                  <a:cubicBezTo>
                    <a:pt x="258957" y="0"/>
                    <a:pt x="333646" y="74689"/>
                    <a:pt x="333646" y="166823"/>
                  </a:cubicBezTo>
                  <a:close/>
                </a:path>
              </a:pathLst>
            </a:custGeom>
            <a:solidFill>
              <a:srgbClr val="7E2727"/>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a:ln>
                  <a:noFill/>
                </a:ln>
                <a:solidFill>
                  <a:srgbClr val="000000"/>
                </a:solidFill>
                <a:effectLst/>
                <a:uLnTx/>
                <a:uFillTx/>
                <a:ea typeface="Calibri"/>
                <a:cs typeface="Calibri"/>
                <a:sym typeface="Calibri"/>
              </a:endParaRPr>
            </a:p>
          </p:txBody>
        </p:sp>
        <p:sp>
          <p:nvSpPr>
            <p:cNvPr id="19" name="Google Shape;1048;p27">
              <a:extLst>
                <a:ext uri="{FF2B5EF4-FFF2-40B4-BE49-F238E27FC236}">
                  <a16:creationId xmlns:a16="http://schemas.microsoft.com/office/drawing/2014/main" id="{799B4FF6-34AE-E4E0-B2CA-C68A680B1A1D}"/>
                </a:ext>
              </a:extLst>
            </p:cNvPr>
            <p:cNvSpPr/>
            <p:nvPr/>
          </p:nvSpPr>
          <p:spPr>
            <a:xfrm rot="16980628">
              <a:off x="13414914" y="284409"/>
              <a:ext cx="695741" cy="928146"/>
            </a:xfrm>
            <a:custGeom>
              <a:avLst/>
              <a:gdLst/>
              <a:ahLst/>
              <a:cxnLst/>
              <a:rect l="l" t="t" r="r" b="b"/>
              <a:pathLst>
                <a:path w="333645" h="333645" extrusionOk="0">
                  <a:moveTo>
                    <a:pt x="333646" y="166823"/>
                  </a:moveTo>
                  <a:cubicBezTo>
                    <a:pt x="333646" y="258957"/>
                    <a:pt x="258956" y="333646"/>
                    <a:pt x="166823" y="333646"/>
                  </a:cubicBezTo>
                  <a:cubicBezTo>
                    <a:pt x="74689" y="333646"/>
                    <a:pt x="0" y="258957"/>
                    <a:pt x="0" y="166823"/>
                  </a:cubicBezTo>
                  <a:cubicBezTo>
                    <a:pt x="0" y="74689"/>
                    <a:pt x="74689" y="0"/>
                    <a:pt x="166823" y="0"/>
                  </a:cubicBezTo>
                  <a:cubicBezTo>
                    <a:pt x="258956" y="0"/>
                    <a:pt x="333646" y="74689"/>
                    <a:pt x="333646" y="166823"/>
                  </a:cubicBezTo>
                  <a:close/>
                </a:path>
              </a:pathLst>
            </a:custGeom>
            <a:solidFill>
              <a:srgbClr val="557083"/>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a:ln>
                  <a:noFill/>
                </a:ln>
                <a:solidFill>
                  <a:srgbClr val="000000"/>
                </a:solidFill>
                <a:effectLst/>
                <a:uLnTx/>
                <a:uFillTx/>
                <a:ea typeface="Calibri"/>
                <a:cs typeface="Calibri"/>
                <a:sym typeface="Calibri"/>
              </a:endParaRPr>
            </a:p>
          </p:txBody>
        </p:sp>
        <p:grpSp>
          <p:nvGrpSpPr>
            <p:cNvPr id="22" name="קבוצה 21">
              <a:extLst>
                <a:ext uri="{FF2B5EF4-FFF2-40B4-BE49-F238E27FC236}">
                  <a16:creationId xmlns:a16="http://schemas.microsoft.com/office/drawing/2014/main" id="{9065D417-4F4A-C525-D68E-99D92F0270AD}"/>
                </a:ext>
              </a:extLst>
            </p:cNvPr>
            <p:cNvGrpSpPr/>
            <p:nvPr/>
          </p:nvGrpSpPr>
          <p:grpSpPr>
            <a:xfrm>
              <a:off x="1402721" y="460917"/>
              <a:ext cx="15284253" cy="5678806"/>
              <a:chOff x="1402721" y="460917"/>
              <a:chExt cx="15284253" cy="5678806"/>
            </a:xfrm>
          </p:grpSpPr>
          <p:pic>
            <p:nvPicPr>
              <p:cNvPr id="11" name="תמונה 10">
                <a:extLst>
                  <a:ext uri="{FF2B5EF4-FFF2-40B4-BE49-F238E27FC236}">
                    <a16:creationId xmlns:a16="http://schemas.microsoft.com/office/drawing/2014/main" id="{6A909302-B92B-6375-444A-F81ABCE1662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rcRect l="3296" r="24794"/>
              <a:stretch>
                <a:fillRect/>
              </a:stretch>
            </p:blipFill>
            <p:spPr>
              <a:xfrm>
                <a:off x="1402721" y="695074"/>
                <a:ext cx="15284253" cy="5444649"/>
              </a:xfrm>
              <a:prstGeom prst="rect">
                <a:avLst/>
              </a:prstGeom>
            </p:spPr>
          </p:pic>
          <p:sp>
            <p:nvSpPr>
              <p:cNvPr id="12" name="Google Shape;1051;p27">
                <a:extLst>
                  <a:ext uri="{FF2B5EF4-FFF2-40B4-BE49-F238E27FC236}">
                    <a16:creationId xmlns:a16="http://schemas.microsoft.com/office/drawing/2014/main" id="{5DB82D84-64B5-99CE-6CB3-51F4130B59A2}"/>
                  </a:ext>
                </a:extLst>
              </p:cNvPr>
              <p:cNvSpPr/>
              <p:nvPr/>
            </p:nvSpPr>
            <p:spPr>
              <a:xfrm>
                <a:off x="2855545" y="711851"/>
                <a:ext cx="2173655" cy="774049"/>
              </a:xfrm>
              <a:custGeom>
                <a:avLst/>
                <a:gdLst/>
                <a:ahLst/>
                <a:cxnLst/>
                <a:rect l="l" t="t" r="r" b="b"/>
                <a:pathLst>
                  <a:path w="756908" h="371137" extrusionOk="0">
                    <a:moveTo>
                      <a:pt x="0" y="0"/>
                    </a:moveTo>
                    <a:cubicBezTo>
                      <a:pt x="4082" y="209014"/>
                      <a:pt x="176830" y="375145"/>
                      <a:pt x="385845" y="371064"/>
                    </a:cubicBezTo>
                    <a:cubicBezTo>
                      <a:pt x="589110" y="367094"/>
                      <a:pt x="752939" y="203266"/>
                      <a:pt x="756908" y="0"/>
                    </a:cubicBezTo>
                    <a:cubicBezTo>
                      <a:pt x="700499" y="1214"/>
                      <a:pt x="650887" y="37615"/>
                      <a:pt x="632801" y="91060"/>
                    </a:cubicBezTo>
                    <a:cubicBezTo>
                      <a:pt x="582397" y="231572"/>
                      <a:pt x="427628" y="304618"/>
                      <a:pt x="287117" y="254214"/>
                    </a:cubicBezTo>
                    <a:cubicBezTo>
                      <a:pt x="211085" y="226940"/>
                      <a:pt x="151237" y="167091"/>
                      <a:pt x="123963" y="91060"/>
                    </a:cubicBezTo>
                    <a:cubicBezTo>
                      <a:pt x="105895" y="37664"/>
                      <a:pt x="56356" y="1273"/>
                      <a:pt x="0" y="0"/>
                    </a:cubicBezTo>
                    <a:close/>
                  </a:path>
                </a:pathLst>
              </a:custGeom>
              <a:solidFill>
                <a:srgbClr val="9F3D24"/>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a:ln>
                    <a:noFill/>
                  </a:ln>
                  <a:solidFill>
                    <a:srgbClr val="000000"/>
                  </a:solidFill>
                  <a:effectLst/>
                  <a:uLnTx/>
                  <a:uFillTx/>
                  <a:ea typeface="Calibri"/>
                  <a:cs typeface="Calibri"/>
                  <a:sym typeface="Calibri"/>
                </a:endParaRPr>
              </a:p>
            </p:txBody>
          </p:sp>
          <p:sp>
            <p:nvSpPr>
              <p:cNvPr id="13" name="Google Shape;1057;p27">
                <a:extLst>
                  <a:ext uri="{FF2B5EF4-FFF2-40B4-BE49-F238E27FC236}">
                    <a16:creationId xmlns:a16="http://schemas.microsoft.com/office/drawing/2014/main" id="{5CDA0E64-B906-8BBE-66C4-6D9B6FE1137B}"/>
                  </a:ext>
                </a:extLst>
              </p:cNvPr>
              <p:cNvSpPr txBox="1"/>
              <p:nvPr/>
            </p:nvSpPr>
            <p:spPr>
              <a:xfrm>
                <a:off x="3427103" y="475606"/>
                <a:ext cx="1024266" cy="540721"/>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3600" kern="0" dirty="0">
                    <a:solidFill>
                      <a:srgbClr val="FFFFFF"/>
                    </a:solidFill>
                    <a:latin typeface="Montserrat SemiBold"/>
                    <a:ea typeface="Montserrat SemiBold"/>
                    <a:cs typeface="Montserrat SemiBold"/>
                    <a:sym typeface="Montserrat SemiBold"/>
                  </a:rPr>
                  <a:t>01</a:t>
                </a:r>
                <a:endParaRPr sz="3600" kern="0" dirty="0">
                  <a:solidFill>
                    <a:srgbClr val="FFFFFF"/>
                  </a:solidFill>
                  <a:latin typeface="Montserrat SemiBold"/>
                  <a:ea typeface="Montserrat SemiBold"/>
                  <a:cs typeface="Montserrat SemiBold"/>
                  <a:sym typeface="Montserrat SemiBold"/>
                </a:endParaRPr>
              </a:p>
            </p:txBody>
          </p:sp>
          <p:sp>
            <p:nvSpPr>
              <p:cNvPr id="17" name="Google Shape;1052;p27">
                <a:extLst>
                  <a:ext uri="{FF2B5EF4-FFF2-40B4-BE49-F238E27FC236}">
                    <a16:creationId xmlns:a16="http://schemas.microsoft.com/office/drawing/2014/main" id="{194D0EB7-38F8-5285-B71C-2B7A3FFE1764}"/>
                  </a:ext>
                </a:extLst>
              </p:cNvPr>
              <p:cNvSpPr/>
              <p:nvPr/>
            </p:nvSpPr>
            <p:spPr>
              <a:xfrm>
                <a:off x="7732345" y="697162"/>
                <a:ext cx="2173655" cy="774049"/>
              </a:xfrm>
              <a:custGeom>
                <a:avLst/>
                <a:gdLst/>
                <a:ahLst/>
                <a:cxnLst/>
                <a:rect l="l" t="t" r="r" b="b"/>
                <a:pathLst>
                  <a:path w="756908" h="371137" extrusionOk="0">
                    <a:moveTo>
                      <a:pt x="0" y="0"/>
                    </a:moveTo>
                    <a:cubicBezTo>
                      <a:pt x="4082" y="209014"/>
                      <a:pt x="176830" y="375145"/>
                      <a:pt x="385845" y="371064"/>
                    </a:cubicBezTo>
                    <a:cubicBezTo>
                      <a:pt x="589111" y="367094"/>
                      <a:pt x="752939" y="203266"/>
                      <a:pt x="756908" y="0"/>
                    </a:cubicBezTo>
                    <a:cubicBezTo>
                      <a:pt x="700528" y="1298"/>
                      <a:pt x="650959" y="37668"/>
                      <a:pt x="632801" y="91060"/>
                    </a:cubicBezTo>
                    <a:cubicBezTo>
                      <a:pt x="582286" y="231532"/>
                      <a:pt x="427460" y="304456"/>
                      <a:pt x="286988" y="253941"/>
                    </a:cubicBezTo>
                    <a:cubicBezTo>
                      <a:pt x="211119" y="226657"/>
                      <a:pt x="151390" y="166929"/>
                      <a:pt x="124107" y="91060"/>
                    </a:cubicBezTo>
                    <a:cubicBezTo>
                      <a:pt x="106021" y="37615"/>
                      <a:pt x="56409" y="1214"/>
                      <a:pt x="0" y="0"/>
                    </a:cubicBezTo>
                    <a:close/>
                  </a:path>
                </a:pathLst>
              </a:custGeom>
              <a:solidFill>
                <a:srgbClr val="7E2727"/>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a:ln>
                    <a:noFill/>
                  </a:ln>
                  <a:solidFill>
                    <a:srgbClr val="000000"/>
                  </a:solidFill>
                  <a:effectLst/>
                  <a:uLnTx/>
                  <a:uFillTx/>
                  <a:ea typeface="Calibri"/>
                  <a:cs typeface="Calibri"/>
                  <a:sym typeface="Calibri"/>
                </a:endParaRPr>
              </a:p>
            </p:txBody>
          </p:sp>
          <p:sp>
            <p:nvSpPr>
              <p:cNvPr id="18" name="Google Shape;1058;p27">
                <a:extLst>
                  <a:ext uri="{FF2B5EF4-FFF2-40B4-BE49-F238E27FC236}">
                    <a16:creationId xmlns:a16="http://schemas.microsoft.com/office/drawing/2014/main" id="{DBB7BD59-9EF7-26F4-3B42-5A751FAA6FBA}"/>
                  </a:ext>
                </a:extLst>
              </p:cNvPr>
              <p:cNvSpPr txBox="1"/>
              <p:nvPr/>
            </p:nvSpPr>
            <p:spPr>
              <a:xfrm>
                <a:off x="8247170" y="460917"/>
                <a:ext cx="1084061" cy="540721"/>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3600" kern="0" dirty="0">
                    <a:solidFill>
                      <a:srgbClr val="FFFFFF"/>
                    </a:solidFill>
                    <a:latin typeface="Montserrat SemiBold"/>
                    <a:ea typeface="Montserrat SemiBold"/>
                    <a:cs typeface="Montserrat SemiBold"/>
                    <a:sym typeface="Montserrat SemiBold"/>
                  </a:rPr>
                  <a:t>02</a:t>
                </a:r>
                <a:endParaRPr sz="3600" kern="0" dirty="0">
                  <a:solidFill>
                    <a:srgbClr val="FFFFFF"/>
                  </a:solidFill>
                  <a:latin typeface="Montserrat SemiBold"/>
                  <a:ea typeface="Montserrat SemiBold"/>
                  <a:cs typeface="Montserrat SemiBold"/>
                  <a:sym typeface="Montserrat SemiBold"/>
                </a:endParaRPr>
              </a:p>
            </p:txBody>
          </p:sp>
          <p:sp>
            <p:nvSpPr>
              <p:cNvPr id="20" name="Google Shape;1053;p27">
                <a:extLst>
                  <a:ext uri="{FF2B5EF4-FFF2-40B4-BE49-F238E27FC236}">
                    <a16:creationId xmlns:a16="http://schemas.microsoft.com/office/drawing/2014/main" id="{854A063F-8C9E-F71D-2213-FA2A9D2997D6}"/>
                  </a:ext>
                </a:extLst>
              </p:cNvPr>
              <p:cNvSpPr/>
              <p:nvPr/>
            </p:nvSpPr>
            <p:spPr>
              <a:xfrm>
                <a:off x="12725400" y="711851"/>
                <a:ext cx="2105939" cy="774049"/>
              </a:xfrm>
              <a:custGeom>
                <a:avLst/>
                <a:gdLst/>
                <a:ahLst/>
                <a:cxnLst/>
                <a:rect l="l" t="t" r="r" b="b"/>
                <a:pathLst>
                  <a:path w="756908" h="371137" extrusionOk="0">
                    <a:moveTo>
                      <a:pt x="0" y="0"/>
                    </a:moveTo>
                    <a:cubicBezTo>
                      <a:pt x="4082" y="209014"/>
                      <a:pt x="176830" y="375145"/>
                      <a:pt x="385845" y="371064"/>
                    </a:cubicBezTo>
                    <a:cubicBezTo>
                      <a:pt x="589111" y="367094"/>
                      <a:pt x="752939" y="203266"/>
                      <a:pt x="756908" y="0"/>
                    </a:cubicBezTo>
                    <a:cubicBezTo>
                      <a:pt x="700499" y="1214"/>
                      <a:pt x="650887" y="37615"/>
                      <a:pt x="632801" y="91060"/>
                    </a:cubicBezTo>
                    <a:cubicBezTo>
                      <a:pt x="582286" y="231532"/>
                      <a:pt x="427460" y="304456"/>
                      <a:pt x="286988" y="253941"/>
                    </a:cubicBezTo>
                    <a:cubicBezTo>
                      <a:pt x="211119" y="226657"/>
                      <a:pt x="151390" y="166929"/>
                      <a:pt x="124107" y="91060"/>
                    </a:cubicBezTo>
                    <a:cubicBezTo>
                      <a:pt x="105949" y="37668"/>
                      <a:pt x="56381" y="1298"/>
                      <a:pt x="0" y="0"/>
                    </a:cubicBezTo>
                    <a:close/>
                  </a:path>
                </a:pathLst>
              </a:custGeom>
              <a:solidFill>
                <a:srgbClr val="557083"/>
              </a:solidFill>
              <a:ln>
                <a:noFill/>
              </a:ln>
            </p:spPr>
            <p:txBody>
              <a:bodyPr spcFirstLastPara="1" wrap="square" lIns="68575" tIns="34275" rIns="68575" bIns="34275" anchor="ctr" anchorCtr="0">
                <a:noAutofit/>
              </a:bodyPr>
              <a:lstStyle/>
              <a:p>
                <a:pPr marL="0" marR="0" lvl="0" indent="0" defTabSz="914400" eaLnBrk="1" fontAlgn="auto" latinLnBrk="0" hangingPunct="1">
                  <a:lnSpc>
                    <a:spcPct val="100000"/>
                  </a:lnSpc>
                  <a:spcBef>
                    <a:spcPts val="0"/>
                  </a:spcBef>
                  <a:spcAft>
                    <a:spcPts val="0"/>
                  </a:spcAft>
                  <a:buClr>
                    <a:srgbClr val="000000"/>
                  </a:buClr>
                  <a:buSzTx/>
                  <a:buFont typeface="Arial"/>
                  <a:buNone/>
                  <a:tabLst/>
                  <a:defRPr/>
                </a:pPr>
                <a:endParaRPr kumimoji="0" sz="3200" b="0" i="0" u="none" strike="noStrike" kern="0" cap="none" spc="0" normalizeH="0" baseline="0" noProof="0" dirty="0">
                  <a:ln>
                    <a:noFill/>
                  </a:ln>
                  <a:solidFill>
                    <a:srgbClr val="000000"/>
                  </a:solidFill>
                  <a:effectLst/>
                  <a:uLnTx/>
                  <a:uFillTx/>
                  <a:ea typeface="Calibri"/>
                  <a:cs typeface="Calibri"/>
                  <a:sym typeface="Calibri"/>
                </a:endParaRPr>
              </a:p>
            </p:txBody>
          </p:sp>
          <p:sp>
            <p:nvSpPr>
              <p:cNvPr id="21" name="Google Shape;1059;p27">
                <a:extLst>
                  <a:ext uri="{FF2B5EF4-FFF2-40B4-BE49-F238E27FC236}">
                    <a16:creationId xmlns:a16="http://schemas.microsoft.com/office/drawing/2014/main" id="{E91E46E2-FC6B-3DE9-8955-B895404E7F1B}"/>
                  </a:ext>
                </a:extLst>
              </p:cNvPr>
              <p:cNvSpPr txBox="1"/>
              <p:nvPr/>
            </p:nvSpPr>
            <p:spPr>
              <a:xfrm>
                <a:off x="13240050" y="475606"/>
                <a:ext cx="1050290" cy="540721"/>
              </a:xfrm>
              <a:prstGeom prst="rect">
                <a:avLst/>
              </a:prstGeom>
              <a:noFill/>
              <a:ln>
                <a:noFill/>
              </a:ln>
            </p:spPr>
            <p:txBody>
              <a:bodyPr spcFirstLastPara="1" wrap="square" lIns="91425" tIns="91425" rIns="91425" bIns="91425" anchor="ctr" anchorCtr="0">
                <a:noAutofit/>
              </a:bodyPr>
              <a:lstStyle/>
              <a:p>
                <a:pPr algn="ctr">
                  <a:buClr>
                    <a:srgbClr val="000000"/>
                  </a:buClr>
                  <a:buFont typeface="Arial"/>
                  <a:buNone/>
                </a:pPr>
                <a:r>
                  <a:rPr lang="en" sz="3600" kern="0" dirty="0">
                    <a:solidFill>
                      <a:srgbClr val="FFFFFF"/>
                    </a:solidFill>
                    <a:latin typeface="Montserrat SemiBold"/>
                    <a:ea typeface="Montserrat SemiBold"/>
                    <a:cs typeface="Montserrat SemiBold"/>
                    <a:sym typeface="Montserrat SemiBold"/>
                  </a:rPr>
                  <a:t>03</a:t>
                </a:r>
                <a:endParaRPr sz="3600" kern="0" dirty="0">
                  <a:solidFill>
                    <a:srgbClr val="FFFFFF"/>
                  </a:solidFill>
                  <a:latin typeface="Montserrat SemiBold"/>
                  <a:ea typeface="Montserrat SemiBold"/>
                  <a:cs typeface="Montserrat SemiBold"/>
                  <a:sym typeface="Montserrat SemiBold"/>
                </a:endParaRPr>
              </a:p>
            </p:txBody>
          </p:sp>
        </p:grpSp>
      </p:grpSp>
      <p:sp>
        <p:nvSpPr>
          <p:cNvPr id="25" name="תרשים זרימה: הכנה 24">
            <a:extLst>
              <a:ext uri="{FF2B5EF4-FFF2-40B4-BE49-F238E27FC236}">
                <a16:creationId xmlns:a16="http://schemas.microsoft.com/office/drawing/2014/main" id="{07009517-C2B0-2588-D8E6-D9F0950E0AA8}"/>
              </a:ext>
            </a:extLst>
          </p:cNvPr>
          <p:cNvSpPr/>
          <p:nvPr/>
        </p:nvSpPr>
        <p:spPr>
          <a:xfrm rot="5400000" flipV="1">
            <a:off x="9502140" y="5549022"/>
            <a:ext cx="4724400" cy="45719"/>
          </a:xfrm>
          <a:prstGeom prst="flowChartPreparation">
            <a:avLst/>
          </a:prstGeom>
          <a:solidFill>
            <a:schemeClr val="bg1">
              <a:lumMod val="6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6" name="תרשים זרימה: הכנה 25">
            <a:extLst>
              <a:ext uri="{FF2B5EF4-FFF2-40B4-BE49-F238E27FC236}">
                <a16:creationId xmlns:a16="http://schemas.microsoft.com/office/drawing/2014/main" id="{3EF9C01F-8B50-01B6-9665-C54D3B1FFCCC}"/>
              </a:ext>
            </a:extLst>
          </p:cNvPr>
          <p:cNvSpPr/>
          <p:nvPr/>
        </p:nvSpPr>
        <p:spPr>
          <a:xfrm rot="5400000" flipV="1">
            <a:off x="3528060" y="5549022"/>
            <a:ext cx="4724400" cy="45719"/>
          </a:xfrm>
          <a:prstGeom prst="flowChartPreparation">
            <a:avLst/>
          </a:prstGeom>
          <a:solidFill>
            <a:schemeClr val="bg1">
              <a:lumMod val="6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27" name="Google Shape;1062;p27">
            <a:extLst>
              <a:ext uri="{FF2B5EF4-FFF2-40B4-BE49-F238E27FC236}">
                <a16:creationId xmlns:a16="http://schemas.microsoft.com/office/drawing/2014/main" id="{C0A99866-54FA-15C8-A3AD-FD472A3E8247}"/>
              </a:ext>
            </a:extLst>
          </p:cNvPr>
          <p:cNvSpPr txBox="1"/>
          <p:nvPr/>
        </p:nvSpPr>
        <p:spPr>
          <a:xfrm>
            <a:off x="1256549" y="4664181"/>
            <a:ext cx="3526596" cy="674113"/>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US" sz="3200" kern="0" dirty="0">
                <a:solidFill>
                  <a:srgbClr val="000000"/>
                </a:solidFill>
                <a:latin typeface="Montserrat SemiBold"/>
              </a:rPr>
              <a:t>Refine the Model</a:t>
            </a:r>
            <a:endParaRPr lang="en-US" sz="3200" kern="0" dirty="0">
              <a:solidFill>
                <a:srgbClr val="000000"/>
              </a:solidFill>
              <a:latin typeface="Montserrat SemiBold"/>
              <a:sym typeface="Montserrat SemiBold"/>
            </a:endParaRPr>
          </a:p>
        </p:txBody>
      </p:sp>
      <p:sp>
        <p:nvSpPr>
          <p:cNvPr id="28" name="Google Shape;1066;p27">
            <a:extLst>
              <a:ext uri="{FF2B5EF4-FFF2-40B4-BE49-F238E27FC236}">
                <a16:creationId xmlns:a16="http://schemas.microsoft.com/office/drawing/2014/main" id="{B6DB1C9A-9257-D28F-2E65-BA1CE1856AC1}"/>
              </a:ext>
            </a:extLst>
          </p:cNvPr>
          <p:cNvSpPr txBox="1"/>
          <p:nvPr/>
        </p:nvSpPr>
        <p:spPr>
          <a:xfrm>
            <a:off x="705430" y="5516855"/>
            <a:ext cx="4659149" cy="2400591"/>
          </a:xfrm>
          <a:prstGeom prst="rect">
            <a:avLst/>
          </a:prstGeom>
          <a:noFill/>
          <a:ln>
            <a:noFill/>
          </a:ln>
        </p:spPr>
        <p:txBody>
          <a:bodyPr spcFirstLastPara="1" wrap="square" lIns="91425" tIns="91425" rIns="91425" bIns="91425" anchor="t" anchorCtr="0">
            <a:noAutofit/>
          </a:bodyPr>
          <a:lstStyle/>
          <a:p>
            <a:pPr algn="ctr">
              <a:buClr>
                <a:srgbClr val="000000"/>
              </a:buClr>
              <a:buSzPts val="1100"/>
              <a:buFont typeface="Arial"/>
              <a:buNone/>
            </a:pPr>
            <a:r>
              <a:rPr lang="en-US" sz="3200" kern="0" dirty="0">
                <a:solidFill>
                  <a:srgbClr val="191919"/>
                </a:solidFill>
                <a:latin typeface="Montserrat Medium"/>
              </a:rPr>
              <a:t>Improve prompts and explore fine-tuning for better consistency.</a:t>
            </a:r>
            <a:endParaRPr lang="en-US" sz="3200" kern="0" dirty="0">
              <a:solidFill>
                <a:srgbClr val="000000"/>
              </a:solidFill>
              <a:latin typeface="Montserrat Medium"/>
              <a:ea typeface="Montserrat Medium"/>
              <a:cs typeface="Montserrat Medium"/>
              <a:sym typeface="Montserrat Medium"/>
            </a:endParaRPr>
          </a:p>
        </p:txBody>
      </p:sp>
      <p:sp>
        <p:nvSpPr>
          <p:cNvPr id="29" name="Google Shape;1062;p27">
            <a:extLst>
              <a:ext uri="{FF2B5EF4-FFF2-40B4-BE49-F238E27FC236}">
                <a16:creationId xmlns:a16="http://schemas.microsoft.com/office/drawing/2014/main" id="{160CDF66-8C46-BAA9-8B84-FC1950D4711C}"/>
              </a:ext>
            </a:extLst>
          </p:cNvPr>
          <p:cNvSpPr txBox="1"/>
          <p:nvPr/>
        </p:nvSpPr>
        <p:spPr>
          <a:xfrm>
            <a:off x="7179766" y="4737600"/>
            <a:ext cx="3318594" cy="538874"/>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US" sz="3200" kern="0" dirty="0">
                <a:solidFill>
                  <a:srgbClr val="000000"/>
                </a:solidFill>
                <a:latin typeface="Montserrat SemiBold"/>
              </a:rPr>
              <a:t> Expand the Dataset</a:t>
            </a:r>
            <a:endParaRPr lang="en-US" sz="3200" kern="0" dirty="0">
              <a:solidFill>
                <a:srgbClr val="000000"/>
              </a:solidFill>
              <a:latin typeface="Montserrat SemiBold"/>
              <a:sym typeface="Montserrat SemiBold"/>
            </a:endParaRPr>
          </a:p>
        </p:txBody>
      </p:sp>
      <p:sp>
        <p:nvSpPr>
          <p:cNvPr id="30" name="Google Shape;1066;p27">
            <a:extLst>
              <a:ext uri="{FF2B5EF4-FFF2-40B4-BE49-F238E27FC236}">
                <a16:creationId xmlns:a16="http://schemas.microsoft.com/office/drawing/2014/main" id="{6E23B9D9-DA60-310D-01AA-8133B39AC20A}"/>
              </a:ext>
            </a:extLst>
          </p:cNvPr>
          <p:cNvSpPr txBox="1"/>
          <p:nvPr/>
        </p:nvSpPr>
        <p:spPr>
          <a:xfrm>
            <a:off x="6484200" y="5510631"/>
            <a:ext cx="4659149" cy="2400591"/>
          </a:xfrm>
          <a:prstGeom prst="rect">
            <a:avLst/>
          </a:prstGeom>
          <a:noFill/>
          <a:ln>
            <a:noFill/>
          </a:ln>
        </p:spPr>
        <p:txBody>
          <a:bodyPr spcFirstLastPara="1" wrap="square" lIns="91425" tIns="91425" rIns="91425" bIns="91425" anchor="t" anchorCtr="0">
            <a:noAutofit/>
          </a:bodyPr>
          <a:lstStyle/>
          <a:p>
            <a:pPr algn="ctr">
              <a:buClr>
                <a:srgbClr val="000000"/>
              </a:buClr>
              <a:buSzPts val="1100"/>
              <a:buFont typeface="Arial"/>
              <a:buNone/>
            </a:pPr>
            <a:r>
              <a:rPr lang="en-US" sz="3200" kern="0" dirty="0">
                <a:solidFill>
                  <a:srgbClr val="191919"/>
                </a:solidFill>
                <a:latin typeface="Montserrat Medium"/>
                <a:ea typeface="Montserrat Medium"/>
                <a:cs typeface="Montserrat Medium"/>
                <a:sym typeface="Montserrat Medium"/>
              </a:rPr>
              <a:t>Add more labeled data, especially older and diverse sources.</a:t>
            </a:r>
            <a:endParaRPr lang="en-US" sz="3200" kern="0" dirty="0">
              <a:solidFill>
                <a:srgbClr val="000000"/>
              </a:solidFill>
              <a:latin typeface="Montserrat Medium"/>
              <a:ea typeface="Montserrat Medium"/>
              <a:cs typeface="Montserrat Medium"/>
              <a:sym typeface="Montserrat Medium"/>
            </a:endParaRPr>
          </a:p>
        </p:txBody>
      </p:sp>
      <p:sp>
        <p:nvSpPr>
          <p:cNvPr id="31" name="Google Shape;1062;p27">
            <a:extLst>
              <a:ext uri="{FF2B5EF4-FFF2-40B4-BE49-F238E27FC236}">
                <a16:creationId xmlns:a16="http://schemas.microsoft.com/office/drawing/2014/main" id="{5DD8CFBB-AEEA-504E-3383-69CDD910F478}"/>
              </a:ext>
            </a:extLst>
          </p:cNvPr>
          <p:cNvSpPr txBox="1"/>
          <p:nvPr/>
        </p:nvSpPr>
        <p:spPr>
          <a:xfrm>
            <a:off x="13426440" y="4737600"/>
            <a:ext cx="3000280" cy="538874"/>
          </a:xfrm>
          <a:prstGeom prst="rect">
            <a:avLst/>
          </a:prstGeom>
          <a:noFill/>
          <a:ln>
            <a:noFill/>
          </a:ln>
        </p:spPr>
        <p:txBody>
          <a:bodyPr spcFirstLastPara="1" wrap="square" lIns="91425" tIns="91425" rIns="91425" bIns="91425" anchor="b" anchorCtr="0">
            <a:noAutofit/>
          </a:bodyPr>
          <a:lstStyle/>
          <a:p>
            <a:pPr algn="ctr">
              <a:buClr>
                <a:srgbClr val="000000"/>
              </a:buClr>
              <a:buFont typeface="Arial"/>
              <a:buNone/>
            </a:pPr>
            <a:r>
              <a:rPr lang="en-US" sz="3200" kern="0" dirty="0">
                <a:solidFill>
                  <a:srgbClr val="000000"/>
                </a:solidFill>
                <a:latin typeface="Montserrat SemiBold"/>
                <a:ea typeface="Montserrat SemiBold"/>
                <a:cs typeface="Montserrat SemiBold"/>
                <a:sym typeface="Montserrat SemiBold"/>
              </a:rPr>
              <a:t>Explore GNNs</a:t>
            </a:r>
          </a:p>
        </p:txBody>
      </p:sp>
      <p:sp>
        <p:nvSpPr>
          <p:cNvPr id="32" name="Google Shape;1066;p27">
            <a:extLst>
              <a:ext uri="{FF2B5EF4-FFF2-40B4-BE49-F238E27FC236}">
                <a16:creationId xmlns:a16="http://schemas.microsoft.com/office/drawing/2014/main" id="{BBA7E43C-51DD-E041-38AA-E03959845BFC}"/>
              </a:ext>
            </a:extLst>
          </p:cNvPr>
          <p:cNvSpPr txBox="1"/>
          <p:nvPr/>
        </p:nvSpPr>
        <p:spPr>
          <a:xfrm>
            <a:off x="12605625" y="5523621"/>
            <a:ext cx="4659149" cy="2400591"/>
          </a:xfrm>
          <a:prstGeom prst="rect">
            <a:avLst/>
          </a:prstGeom>
          <a:noFill/>
          <a:ln>
            <a:noFill/>
          </a:ln>
        </p:spPr>
        <p:txBody>
          <a:bodyPr spcFirstLastPara="1" wrap="square" lIns="91425" tIns="91425" rIns="91425" bIns="91425" anchor="t" anchorCtr="0">
            <a:noAutofit/>
          </a:bodyPr>
          <a:lstStyle/>
          <a:p>
            <a:pPr algn="ctr">
              <a:buClr>
                <a:srgbClr val="000000"/>
              </a:buClr>
              <a:buSzPts val="1100"/>
              <a:buFont typeface="Arial"/>
              <a:buNone/>
            </a:pPr>
            <a:r>
              <a:rPr lang="en-US" sz="3200" kern="0" dirty="0">
                <a:solidFill>
                  <a:srgbClr val="191919"/>
                </a:solidFill>
                <a:latin typeface="Montserrat Medium"/>
                <a:ea typeface="Montserrat Medium"/>
                <a:cs typeface="Montserrat Medium"/>
                <a:sym typeface="Montserrat Medium"/>
              </a:rPr>
              <a:t>Test Graph Neural Networks for deeper network insights.</a:t>
            </a:r>
            <a:endParaRPr lang="en-US" sz="3200" kern="0" dirty="0">
              <a:solidFill>
                <a:srgbClr val="000000"/>
              </a:solidFill>
              <a:latin typeface="Montserrat Medium"/>
              <a:ea typeface="Montserrat Medium"/>
              <a:cs typeface="Montserrat Medium"/>
              <a:sym typeface="Montserrat Medium"/>
            </a:endParaRPr>
          </a:p>
        </p:txBody>
      </p:sp>
    </p:spTree>
    <p:extLst>
      <p:ext uri="{BB962C8B-B14F-4D97-AF65-F5344CB8AC3E}">
        <p14:creationId xmlns:p14="http://schemas.microsoft.com/office/powerpoint/2010/main" val="118188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C41D74-CC62-281D-1A5E-C36F0AD7FB2E}"/>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F6DAC516-3198-36F9-DD38-62600A2BB858}"/>
              </a:ext>
            </a:extLst>
          </p:cNvPr>
          <p:cNvSpPr/>
          <p:nvPr/>
        </p:nvSpPr>
        <p:spPr>
          <a:xfrm>
            <a:off x="16083646" y="9632305"/>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pic>
        <p:nvPicPr>
          <p:cNvPr id="6" name="תמונה 5" descr="תמונה שמכילה טקסט, גרפיקה, גופן, אומנות קליפיפם&#10;&#10;תוכן שנוצר על-ידי בינה מלאכותית עשוי להיות שגוי.">
            <a:extLst>
              <a:ext uri="{FF2B5EF4-FFF2-40B4-BE49-F238E27FC236}">
                <a16:creationId xmlns:a16="http://schemas.microsoft.com/office/drawing/2014/main" id="{81216B4D-A2EE-116E-3782-9A39F172BB7C}"/>
              </a:ext>
            </a:extLst>
          </p:cNvPr>
          <p:cNvPicPr>
            <a:picLocks noChangeAspect="1"/>
          </p:cNvPicPr>
          <p:nvPr/>
        </p:nvPicPr>
        <p:blipFill>
          <a:blip r:embed="rId3"/>
          <a:srcRect t="22456" b="7866"/>
          <a:stretch/>
        </p:blipFill>
        <p:spPr>
          <a:xfrm>
            <a:off x="38099" y="2552700"/>
            <a:ext cx="18211800" cy="8049770"/>
          </a:xfrm>
          <a:prstGeom prst="rect">
            <a:avLst/>
          </a:prstGeom>
          <a:effectLst>
            <a:softEdge rad="127000"/>
          </a:effectLst>
        </p:spPr>
      </p:pic>
      <p:sp>
        <p:nvSpPr>
          <p:cNvPr id="8" name="TextBox 2">
            <a:extLst>
              <a:ext uri="{FF2B5EF4-FFF2-40B4-BE49-F238E27FC236}">
                <a16:creationId xmlns:a16="http://schemas.microsoft.com/office/drawing/2014/main" id="{1B133CB4-3ED0-AE6C-0CE9-2B336C2AE9F3}"/>
              </a:ext>
            </a:extLst>
          </p:cNvPr>
          <p:cNvSpPr txBox="1"/>
          <p:nvPr/>
        </p:nvSpPr>
        <p:spPr>
          <a:xfrm>
            <a:off x="608974" y="1257300"/>
            <a:ext cx="17070049" cy="1453090"/>
          </a:xfrm>
          <a:prstGeom prst="rect">
            <a:avLst/>
          </a:prstGeom>
        </p:spPr>
        <p:txBody>
          <a:bodyPr wrap="square" lIns="0" tIns="0" rIns="0" bIns="0" rtlCol="0" anchor="t">
            <a:spAutoFit/>
          </a:bodyPr>
          <a:lstStyle/>
          <a:p>
            <a:pPr marL="0" lvl="0" indent="0" algn="ctr">
              <a:lnSpc>
                <a:spcPts val="9600"/>
              </a:lnSpc>
              <a:spcBef>
                <a:spcPct val="0"/>
              </a:spcBef>
            </a:pPr>
            <a:r>
              <a:rPr lang="en-US" sz="138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rPr>
              <a:t>Questions</a:t>
            </a:r>
            <a:r>
              <a:rPr lang="he-IL" sz="138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rPr>
              <a:t>?</a:t>
            </a:r>
            <a:endParaRPr lang="en-US" sz="138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endParaRPr>
          </a:p>
        </p:txBody>
      </p:sp>
    </p:spTree>
    <p:extLst>
      <p:ext uri="{BB962C8B-B14F-4D97-AF65-F5344CB8AC3E}">
        <p14:creationId xmlns:p14="http://schemas.microsoft.com/office/powerpoint/2010/main" val="38170403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87A5C-4B55-862E-51A0-C316B10E0C59}"/>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BC84470B-1780-8E19-D354-4ED99ABD1B24}"/>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8800"/>
                    </a14:imgEffect>
                    <a14:imgEffect>
                      <a14:brightnessContrast bright="-40000" contrast="20000"/>
                    </a14:imgEffect>
                  </a14:imgLayer>
                </a14:imgProps>
              </a:ext>
            </a:extLst>
          </a:blip>
          <a:srcRect t="17159" r="15107"/>
          <a:stretch/>
        </p:blipFill>
        <p:spPr>
          <a:xfrm>
            <a:off x="6248400" y="0"/>
            <a:ext cx="12039600" cy="11077622"/>
          </a:xfrm>
          <a:prstGeom prst="rect">
            <a:avLst/>
          </a:prstGeom>
        </p:spPr>
      </p:pic>
      <p:sp>
        <p:nvSpPr>
          <p:cNvPr id="15" name="Text 2">
            <a:extLst>
              <a:ext uri="{FF2B5EF4-FFF2-40B4-BE49-F238E27FC236}">
                <a16:creationId xmlns:a16="http://schemas.microsoft.com/office/drawing/2014/main" id="{8B505E9D-168B-E2F5-F0D6-71135AF8FD22}"/>
              </a:ext>
            </a:extLst>
          </p:cNvPr>
          <p:cNvSpPr/>
          <p:nvPr/>
        </p:nvSpPr>
        <p:spPr>
          <a:xfrm>
            <a:off x="859915" y="1650693"/>
            <a:ext cx="11658600" cy="489589"/>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dirty="0">
              <a:ln>
                <a:noFill/>
              </a:ln>
              <a:solidFill>
                <a:srgbClr val="FFC000"/>
              </a:solidFill>
              <a:effectLst/>
              <a:uLnTx/>
              <a:uFillTx/>
              <a:latin typeface="Calibri"/>
              <a:ea typeface="+mn-ea"/>
              <a:cs typeface="+mn-cs"/>
            </a:endParaRPr>
          </a:p>
        </p:txBody>
      </p:sp>
      <p:sp>
        <p:nvSpPr>
          <p:cNvPr id="2" name="Text 2">
            <a:extLst>
              <a:ext uri="{FF2B5EF4-FFF2-40B4-BE49-F238E27FC236}">
                <a16:creationId xmlns:a16="http://schemas.microsoft.com/office/drawing/2014/main" id="{74BB852E-85F9-615B-D85C-A1F0D3F7F28F}"/>
              </a:ext>
            </a:extLst>
          </p:cNvPr>
          <p:cNvSpPr/>
          <p:nvPr/>
        </p:nvSpPr>
        <p:spPr>
          <a:xfrm>
            <a:off x="1066800" y="3129614"/>
            <a:ext cx="10896600" cy="6975566"/>
          </a:xfrm>
          <a:prstGeom prst="rect">
            <a:avLst/>
          </a:prstGeom>
          <a:noFill/>
          <a:ln/>
        </p:spPr>
        <p:txBody>
          <a:bodyPr wrap="square" lIns="0" tIns="0" rIns="0" bIns="0" rtlCol="0" anchor="t"/>
          <a:lstStyle/>
          <a:p>
            <a:pPr>
              <a:spcBef>
                <a:spcPts val="1200"/>
              </a:spcBef>
              <a:buNone/>
            </a:pPr>
            <a:r>
              <a:rPr lang="en-US" sz="3200" dirty="0">
                <a:solidFill>
                  <a:srgbClr val="FFC000"/>
                </a:solidFill>
              </a:rPr>
              <a:t>The Internet Research Agency (IRA)</a:t>
            </a:r>
            <a:r>
              <a:rPr lang="en-US" sz="3200" dirty="0">
                <a:solidFill>
                  <a:schemeClr val="bg1"/>
                </a:solidFill>
              </a:rPr>
              <a:t>, a Kremlin-linked organization, orchestrated a large-scale campaign to influence U.S. voters.</a:t>
            </a:r>
          </a:p>
          <a:p>
            <a:pPr marL="514350" indent="-514350">
              <a:spcBef>
                <a:spcPts val="1200"/>
              </a:spcBef>
              <a:buFont typeface="+mj-lt"/>
              <a:buAutoNum type="arabicPeriod"/>
            </a:pPr>
            <a:r>
              <a:rPr lang="en-US" sz="3200" dirty="0">
                <a:solidFill>
                  <a:schemeClr val="bg1"/>
                </a:solidFill>
              </a:rPr>
              <a:t>Created </a:t>
            </a:r>
            <a:r>
              <a:rPr lang="en-US" sz="3200" dirty="0">
                <a:solidFill>
                  <a:srgbClr val="FFC000"/>
                </a:solidFill>
              </a:rPr>
              <a:t>thousands of fake accounts</a:t>
            </a:r>
            <a:r>
              <a:rPr lang="en-US" sz="3200" dirty="0">
                <a:solidFill>
                  <a:schemeClr val="bg1"/>
                </a:solidFill>
              </a:rPr>
              <a:t>, bots and trolls, on Twitter and Facebook</a:t>
            </a:r>
          </a:p>
          <a:p>
            <a:pPr marL="514350" indent="-514350">
              <a:spcBef>
                <a:spcPts val="1200"/>
              </a:spcBef>
              <a:buFont typeface="+mj-lt"/>
              <a:buAutoNum type="arabicPeriod"/>
            </a:pPr>
            <a:r>
              <a:rPr lang="en-US" sz="3200" dirty="0">
                <a:solidFill>
                  <a:schemeClr val="bg1"/>
                </a:solidFill>
              </a:rPr>
              <a:t>Spread politically </a:t>
            </a:r>
            <a:r>
              <a:rPr lang="en-US" sz="3200" dirty="0">
                <a:solidFill>
                  <a:srgbClr val="FFC000"/>
                </a:solidFill>
              </a:rPr>
              <a:t>divisive content </a:t>
            </a:r>
            <a:r>
              <a:rPr lang="en-US" sz="3200" dirty="0">
                <a:solidFill>
                  <a:schemeClr val="bg1"/>
                </a:solidFill>
              </a:rPr>
              <a:t>targeting both liberal and conservative audiences</a:t>
            </a:r>
          </a:p>
          <a:p>
            <a:pPr marL="514350" indent="-514350">
              <a:spcBef>
                <a:spcPts val="1200"/>
              </a:spcBef>
              <a:buFont typeface="+mj-lt"/>
              <a:buAutoNum type="arabicPeriod"/>
            </a:pPr>
            <a:r>
              <a:rPr lang="en-US" sz="3200" dirty="0">
                <a:solidFill>
                  <a:schemeClr val="bg1"/>
                </a:solidFill>
              </a:rPr>
              <a:t>Amplified </a:t>
            </a:r>
            <a:r>
              <a:rPr lang="en-US" sz="3200" dirty="0">
                <a:solidFill>
                  <a:srgbClr val="FFC000"/>
                </a:solidFill>
              </a:rPr>
              <a:t>disinformation</a:t>
            </a:r>
            <a:r>
              <a:rPr lang="en-US" sz="3200" dirty="0">
                <a:solidFill>
                  <a:schemeClr val="bg1"/>
                </a:solidFill>
              </a:rPr>
              <a:t>: fake news, race-based narratives, and voter suppression messaging</a:t>
            </a:r>
          </a:p>
          <a:p>
            <a:pPr marL="514350" indent="-514350">
              <a:spcBef>
                <a:spcPts val="1200"/>
              </a:spcBef>
              <a:buFont typeface="+mj-lt"/>
              <a:buAutoNum type="arabicPeriod"/>
            </a:pPr>
            <a:r>
              <a:rPr lang="en-US" sz="3200" dirty="0">
                <a:solidFill>
                  <a:schemeClr val="bg1"/>
                </a:solidFill>
              </a:rPr>
              <a:t>Promoted </a:t>
            </a:r>
            <a:r>
              <a:rPr lang="en-US" sz="3200" dirty="0">
                <a:solidFill>
                  <a:srgbClr val="FFC000"/>
                </a:solidFill>
              </a:rPr>
              <a:t>Trump</a:t>
            </a:r>
            <a:r>
              <a:rPr lang="en-US" sz="3200" dirty="0">
                <a:solidFill>
                  <a:schemeClr val="bg1"/>
                </a:solidFill>
              </a:rPr>
              <a:t> while attacking Clinton</a:t>
            </a:r>
          </a:p>
          <a:p>
            <a:pPr marL="514350" indent="-514350">
              <a:spcBef>
                <a:spcPts val="1200"/>
              </a:spcBef>
              <a:buFont typeface="+mj-lt"/>
              <a:buAutoNum type="arabicPeriod"/>
            </a:pPr>
            <a:r>
              <a:rPr lang="en-US" sz="3200" dirty="0">
                <a:solidFill>
                  <a:schemeClr val="bg1"/>
                </a:solidFill>
              </a:rPr>
              <a:t>Organized </a:t>
            </a:r>
            <a:r>
              <a:rPr lang="en-US" sz="3200" dirty="0">
                <a:solidFill>
                  <a:srgbClr val="FFC000"/>
                </a:solidFill>
              </a:rPr>
              <a:t>real-life rallies </a:t>
            </a:r>
            <a:r>
              <a:rPr lang="en-US" sz="3200" dirty="0">
                <a:solidFill>
                  <a:schemeClr val="bg1"/>
                </a:solidFill>
              </a:rPr>
              <a:t>in the U.S. using fake online groups</a:t>
            </a:r>
          </a:p>
        </p:txBody>
      </p:sp>
      <p:pic>
        <p:nvPicPr>
          <p:cNvPr id="10" name="תמונה 9">
            <a:extLst>
              <a:ext uri="{FF2B5EF4-FFF2-40B4-BE49-F238E27FC236}">
                <a16:creationId xmlns:a16="http://schemas.microsoft.com/office/drawing/2014/main" id="{FE905314-087A-4BA6-68A0-77FE5DDDFF3D}"/>
              </a:ext>
            </a:extLst>
          </p:cNvPr>
          <p:cNvPicPr>
            <a:picLocks noChangeAspect="1"/>
          </p:cNvPicPr>
          <p:nvPr/>
        </p:nvPicPr>
        <p:blipFill>
          <a:blip r:embed="rId5"/>
          <a:srcRect l="22656" r="22657"/>
          <a:stretch/>
        </p:blipFill>
        <p:spPr>
          <a:xfrm>
            <a:off x="14083580" y="1953772"/>
            <a:ext cx="3361994" cy="3458051"/>
          </a:xfrm>
          <a:prstGeom prst="roundRect">
            <a:avLst>
              <a:gd name="adj" fmla="val 8594"/>
            </a:avLst>
          </a:prstGeom>
          <a:solidFill>
            <a:srgbClr val="FFFFFF">
              <a:shade val="85000"/>
            </a:srgbClr>
          </a:solidFill>
          <a:ln>
            <a:noFill/>
          </a:ln>
          <a:effectLst/>
        </p:spPr>
      </p:pic>
      <p:pic>
        <p:nvPicPr>
          <p:cNvPr id="1026" name="Picture 2">
            <a:extLst>
              <a:ext uri="{FF2B5EF4-FFF2-40B4-BE49-F238E27FC236}">
                <a16:creationId xmlns:a16="http://schemas.microsoft.com/office/drawing/2014/main" id="{9F932B3C-349D-E9CB-6C68-860E1E1D20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68200" y="3751279"/>
            <a:ext cx="3643144" cy="3674084"/>
          </a:xfrm>
          <a:prstGeom prst="roundRect">
            <a:avLst>
              <a:gd name="adj" fmla="val 8594"/>
            </a:avLst>
          </a:prstGeom>
          <a:solidFill>
            <a:srgbClr val="FFFFFF">
              <a:shade val="85000"/>
            </a:srgbClr>
          </a:solidFill>
          <a:ln>
            <a:noFill/>
          </a:ln>
          <a:effectLst/>
        </p:spPr>
      </p:pic>
      <p:pic>
        <p:nvPicPr>
          <p:cNvPr id="2050" name="Picture 2">
            <a:extLst>
              <a:ext uri="{FF2B5EF4-FFF2-40B4-BE49-F238E27FC236}">
                <a16:creationId xmlns:a16="http://schemas.microsoft.com/office/drawing/2014/main" id="{4895C087-1B6A-206C-AA0A-A8C0A935BD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083580" y="5997015"/>
            <a:ext cx="3352183" cy="3886395"/>
          </a:xfrm>
          <a:prstGeom prst="roundRect">
            <a:avLst>
              <a:gd name="adj" fmla="val 8594"/>
            </a:avLst>
          </a:prstGeom>
          <a:solidFill>
            <a:srgbClr val="FFFFFF">
              <a:shade val="85000"/>
            </a:srgbClr>
          </a:solidFill>
          <a:ln>
            <a:noFill/>
          </a:ln>
          <a:effectLst/>
        </p:spPr>
      </p:pic>
      <p:sp>
        <p:nvSpPr>
          <p:cNvPr id="11" name="TextBox 2">
            <a:extLst>
              <a:ext uri="{FF2B5EF4-FFF2-40B4-BE49-F238E27FC236}">
                <a16:creationId xmlns:a16="http://schemas.microsoft.com/office/drawing/2014/main" id="{B3280395-F358-25D3-DA25-F25026C0D003}"/>
              </a:ext>
            </a:extLst>
          </p:cNvPr>
          <p:cNvSpPr txBox="1"/>
          <p:nvPr/>
        </p:nvSpPr>
        <p:spPr>
          <a:xfrm>
            <a:off x="762000" y="636273"/>
            <a:ext cx="16192500" cy="1231106"/>
          </a:xfrm>
          <a:prstGeom prst="rect">
            <a:avLst/>
          </a:prstGeom>
        </p:spPr>
        <p:txBody>
          <a:bodyPr wrap="square" lIns="0" tIns="0" rIns="0" bIns="0" rtlCol="0" anchor="t">
            <a:spAutoFit/>
          </a:bodyPr>
          <a:lstStyle/>
          <a:p>
            <a:pPr marL="0" marR="0" lvl="0" indent="0" algn="l"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rPr>
              <a:t>Foreign Interference Case Studies</a:t>
            </a:r>
          </a:p>
        </p:txBody>
      </p:sp>
      <p:sp>
        <p:nvSpPr>
          <p:cNvPr id="12" name="Text 2">
            <a:extLst>
              <a:ext uri="{FF2B5EF4-FFF2-40B4-BE49-F238E27FC236}">
                <a16:creationId xmlns:a16="http://schemas.microsoft.com/office/drawing/2014/main" id="{EFCB837E-F36E-05AD-9698-BEDFB6885E1B}"/>
              </a:ext>
            </a:extLst>
          </p:cNvPr>
          <p:cNvSpPr/>
          <p:nvPr/>
        </p:nvSpPr>
        <p:spPr>
          <a:xfrm>
            <a:off x="1066800" y="1982209"/>
            <a:ext cx="11658600" cy="489589"/>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Instrument Sans Semi Bold" pitchFamily="34" charset="0"/>
                <a:ea typeface="Instrument Sans Semi Bold" pitchFamily="34" charset="-122"/>
                <a:cs typeface="Instrument Sans Semi Bold" pitchFamily="34" charset="-120"/>
              </a:rPr>
              <a:t>U.S. 2016 Presidential Election (Russia’s IRA)</a:t>
            </a:r>
            <a:endParaRPr kumimoji="0" lang="en-US" sz="3200" b="0" i="0" u="none" strike="noStrike" kern="1200" cap="none" spc="0" normalizeH="0" baseline="0" noProof="0" dirty="0">
              <a:ln>
                <a:noFill/>
              </a:ln>
              <a:solidFill>
                <a:schemeClr val="bg1"/>
              </a:solidFill>
              <a:effectLst/>
              <a:uLnTx/>
              <a:uFillTx/>
              <a:latin typeface="Calibri"/>
            </a:endParaRPr>
          </a:p>
        </p:txBody>
      </p:sp>
    </p:spTree>
    <p:extLst>
      <p:ext uri="{BB962C8B-B14F-4D97-AF65-F5344CB8AC3E}">
        <p14:creationId xmlns:p14="http://schemas.microsoft.com/office/powerpoint/2010/main" val="2944469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250"/>
                                        <p:tgtEl>
                                          <p:spTgt spid="10"/>
                                        </p:tgtEl>
                                      </p:cBhvr>
                                    </p:animEffect>
                                    <p:anim calcmode="lin" valueType="num">
                                      <p:cBhvr>
                                        <p:cTn id="8" dur="1250" fill="hold"/>
                                        <p:tgtEl>
                                          <p:spTgt spid="10"/>
                                        </p:tgtEl>
                                        <p:attrNameLst>
                                          <p:attrName>ppt_x</p:attrName>
                                        </p:attrNameLst>
                                      </p:cBhvr>
                                      <p:tavLst>
                                        <p:tav tm="0">
                                          <p:val>
                                            <p:strVal val="#ppt_x"/>
                                          </p:val>
                                        </p:tav>
                                        <p:tav tm="100000">
                                          <p:val>
                                            <p:strVal val="#ppt_x"/>
                                          </p:val>
                                        </p:tav>
                                      </p:tavLst>
                                    </p:anim>
                                    <p:anim calcmode="lin" valueType="num">
                                      <p:cBhvr>
                                        <p:cTn id="9" dur="125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50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250"/>
                                        <p:tgtEl>
                                          <p:spTgt spid="1026"/>
                                        </p:tgtEl>
                                      </p:cBhvr>
                                    </p:animEffect>
                                    <p:anim calcmode="lin" valueType="num">
                                      <p:cBhvr>
                                        <p:cTn id="14" dur="1250" fill="hold"/>
                                        <p:tgtEl>
                                          <p:spTgt spid="1026"/>
                                        </p:tgtEl>
                                        <p:attrNameLst>
                                          <p:attrName>ppt_x</p:attrName>
                                        </p:attrNameLst>
                                      </p:cBhvr>
                                      <p:tavLst>
                                        <p:tav tm="0">
                                          <p:val>
                                            <p:strVal val="#ppt_x"/>
                                          </p:val>
                                        </p:tav>
                                        <p:tav tm="100000">
                                          <p:val>
                                            <p:strVal val="#ppt_x"/>
                                          </p:val>
                                        </p:tav>
                                      </p:tavLst>
                                    </p:anim>
                                    <p:anim calcmode="lin" valueType="num">
                                      <p:cBhvr>
                                        <p:cTn id="15" dur="1250" fill="hold"/>
                                        <p:tgtEl>
                                          <p:spTgt spid="1026"/>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500"/>
                                  </p:stCondLst>
                                  <p:childTnLst>
                                    <p:set>
                                      <p:cBhvr>
                                        <p:cTn id="18" dur="1" fill="hold">
                                          <p:stCondLst>
                                            <p:cond delay="0"/>
                                          </p:stCondLst>
                                        </p:cTn>
                                        <p:tgtEl>
                                          <p:spTgt spid="2050"/>
                                        </p:tgtEl>
                                        <p:attrNameLst>
                                          <p:attrName>style.visibility</p:attrName>
                                        </p:attrNameLst>
                                      </p:cBhvr>
                                      <p:to>
                                        <p:strVal val="visible"/>
                                      </p:to>
                                    </p:set>
                                    <p:animEffect transition="in" filter="fade">
                                      <p:cBhvr>
                                        <p:cTn id="19" dur="1250"/>
                                        <p:tgtEl>
                                          <p:spTgt spid="2050"/>
                                        </p:tgtEl>
                                      </p:cBhvr>
                                    </p:animEffect>
                                    <p:anim calcmode="lin" valueType="num">
                                      <p:cBhvr>
                                        <p:cTn id="20" dur="1250" fill="hold"/>
                                        <p:tgtEl>
                                          <p:spTgt spid="2050"/>
                                        </p:tgtEl>
                                        <p:attrNameLst>
                                          <p:attrName>ppt_x</p:attrName>
                                        </p:attrNameLst>
                                      </p:cBhvr>
                                      <p:tavLst>
                                        <p:tav tm="0">
                                          <p:val>
                                            <p:strVal val="#ppt_x"/>
                                          </p:val>
                                        </p:tav>
                                        <p:tav tm="100000">
                                          <p:val>
                                            <p:strVal val="#ppt_x"/>
                                          </p:val>
                                        </p:tav>
                                      </p:tavLst>
                                    </p:anim>
                                    <p:anim calcmode="lin" valueType="num">
                                      <p:cBhvr>
                                        <p:cTn id="21" dur="125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C4C026-4194-71AC-8901-EEC55E0A05EB}"/>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46AD81D9-E50B-B9F8-E1D2-6EABE536458F}"/>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colorTemperature colorTemp="8800"/>
                    </a14:imgEffect>
                    <a14:imgEffect>
                      <a14:brightnessContrast bright="-40000" contrast="20000"/>
                    </a14:imgEffect>
                  </a14:imgLayer>
                </a14:imgProps>
              </a:ext>
            </a:extLst>
          </a:blip>
          <a:srcRect t="17159" r="15107"/>
          <a:stretch/>
        </p:blipFill>
        <p:spPr>
          <a:xfrm>
            <a:off x="6248400" y="0"/>
            <a:ext cx="12039600" cy="11077622"/>
          </a:xfrm>
          <a:prstGeom prst="rect">
            <a:avLst/>
          </a:prstGeom>
        </p:spPr>
      </p:pic>
      <p:sp>
        <p:nvSpPr>
          <p:cNvPr id="30" name="TextBox 2">
            <a:extLst>
              <a:ext uri="{FF2B5EF4-FFF2-40B4-BE49-F238E27FC236}">
                <a16:creationId xmlns:a16="http://schemas.microsoft.com/office/drawing/2014/main" id="{5D809976-BABB-984A-9E48-5BDA956ECBE9}"/>
              </a:ext>
            </a:extLst>
          </p:cNvPr>
          <p:cNvSpPr txBox="1"/>
          <p:nvPr/>
        </p:nvSpPr>
        <p:spPr>
          <a:xfrm>
            <a:off x="762000" y="636273"/>
            <a:ext cx="16192500" cy="1231106"/>
          </a:xfrm>
          <a:prstGeom prst="rect">
            <a:avLst/>
          </a:prstGeom>
        </p:spPr>
        <p:txBody>
          <a:bodyPr wrap="square" lIns="0" tIns="0" rIns="0" bIns="0" rtlCol="0" anchor="t">
            <a:spAutoFit/>
          </a:bodyPr>
          <a:lstStyle/>
          <a:p>
            <a:pPr marL="0" marR="0" lvl="0" indent="0" algn="l" defTabSz="914400" rtl="0" eaLnBrk="1" fontAlgn="auto" latinLnBrk="0" hangingPunct="1">
              <a:lnSpc>
                <a:spcPts val="9600"/>
              </a:lnSpc>
              <a:spcBef>
                <a:spcPct val="0"/>
              </a:spcBef>
              <a:spcAft>
                <a:spcPts val="0"/>
              </a:spcAft>
              <a:buClrTx/>
              <a:buSzTx/>
              <a:buFontTx/>
              <a:buNone/>
              <a:tabLst/>
              <a:defRPr/>
            </a:pPr>
            <a:r>
              <a:rPr kumimoji="0" lang="en-US" sz="8000" b="0" i="0" u="none" strike="noStrike" kern="1200" cap="none" spc="0" normalizeH="0" baseline="0" noProof="0" dirty="0">
                <a:ln>
                  <a:noFill/>
                </a:ln>
                <a:solidFill>
                  <a:srgbClr val="FFFFFF"/>
                </a:solidFill>
                <a:effectLst/>
                <a:uLnTx/>
                <a:uFillTx/>
                <a:latin typeface="Glacial Indifference"/>
                <a:ea typeface="Glacial Indifference"/>
                <a:cs typeface="Glacial Indifference"/>
                <a:sym typeface="Glacial Indifference"/>
              </a:rPr>
              <a:t>Foreign Interference Case Studies</a:t>
            </a:r>
          </a:p>
        </p:txBody>
      </p:sp>
      <p:sp>
        <p:nvSpPr>
          <p:cNvPr id="2" name="Text 2">
            <a:extLst>
              <a:ext uri="{FF2B5EF4-FFF2-40B4-BE49-F238E27FC236}">
                <a16:creationId xmlns:a16="http://schemas.microsoft.com/office/drawing/2014/main" id="{1A6808EF-FB7E-3B10-BCA4-39F484403FDC}"/>
              </a:ext>
            </a:extLst>
          </p:cNvPr>
          <p:cNvSpPr/>
          <p:nvPr/>
        </p:nvSpPr>
        <p:spPr>
          <a:xfrm>
            <a:off x="808720" y="2857500"/>
            <a:ext cx="10770366" cy="6336027"/>
          </a:xfrm>
          <a:prstGeom prst="rect">
            <a:avLst/>
          </a:prstGeom>
          <a:noFill/>
          <a:ln/>
        </p:spPr>
        <p:txBody>
          <a:bodyPr wrap="square" lIns="0" tIns="0" rIns="0" bIns="0" rtlCol="0" anchor="t"/>
          <a:lstStyle/>
          <a:p>
            <a:pPr lvl="0">
              <a:spcBef>
                <a:spcPts val="1200"/>
              </a:spcBef>
              <a:defRPr/>
            </a:pPr>
            <a:r>
              <a:rPr lang="en-US" sz="3200" dirty="0">
                <a:solidFill>
                  <a:srgbClr val="FFC000"/>
                </a:solidFill>
              </a:rPr>
              <a:t>Iranian state-linked actors </a:t>
            </a:r>
            <a:r>
              <a:rPr lang="en-US" sz="3200" dirty="0">
                <a:solidFill>
                  <a:schemeClr val="bg1"/>
                </a:solidFill>
              </a:rPr>
              <a:t>orchestrated a covert influence campaign targeting Israeli voters</a:t>
            </a:r>
          </a:p>
          <a:p>
            <a:pPr marL="514350" lvl="0" indent="-514350">
              <a:spcBef>
                <a:spcPts val="1200"/>
              </a:spcBef>
              <a:buFont typeface="+mj-lt"/>
              <a:buAutoNum type="arabicPeriod"/>
              <a:defRPr/>
            </a:pPr>
            <a:r>
              <a:rPr lang="en-US" sz="3200" dirty="0">
                <a:solidFill>
                  <a:schemeClr val="bg1"/>
                </a:solidFill>
              </a:rPr>
              <a:t>Created </a:t>
            </a:r>
            <a:r>
              <a:rPr lang="en-US" sz="3200" dirty="0">
                <a:solidFill>
                  <a:srgbClr val="FFC000"/>
                </a:solidFill>
              </a:rPr>
              <a:t>fake Hebrew-speaking accounts</a:t>
            </a:r>
            <a:r>
              <a:rPr lang="en-US" sz="3200" dirty="0">
                <a:solidFill>
                  <a:schemeClr val="bg1"/>
                </a:solidFill>
              </a:rPr>
              <a:t> on Twitter and Facebook to appear Israeli</a:t>
            </a:r>
          </a:p>
          <a:p>
            <a:pPr marL="514350" lvl="0" indent="-514350">
              <a:spcBef>
                <a:spcPts val="1200"/>
              </a:spcBef>
              <a:buFont typeface="+mj-lt"/>
              <a:buAutoNum type="arabicPeriod"/>
              <a:defRPr/>
            </a:pPr>
            <a:r>
              <a:rPr lang="en-US" sz="3200" dirty="0">
                <a:solidFill>
                  <a:schemeClr val="bg1"/>
                </a:solidFill>
              </a:rPr>
              <a:t>Posed as leftists, Arab-Israelis, and disillusioned right-wing voters</a:t>
            </a:r>
          </a:p>
          <a:p>
            <a:pPr marL="514350" lvl="0" indent="-514350">
              <a:spcBef>
                <a:spcPts val="1200"/>
              </a:spcBef>
              <a:buFont typeface="+mj-lt"/>
              <a:buAutoNum type="arabicPeriod"/>
              <a:defRPr/>
            </a:pPr>
            <a:r>
              <a:rPr lang="en-US" sz="3200" dirty="0">
                <a:solidFill>
                  <a:schemeClr val="bg1"/>
                </a:solidFill>
              </a:rPr>
              <a:t>Shared </a:t>
            </a:r>
            <a:r>
              <a:rPr lang="en-US" sz="3200" dirty="0">
                <a:solidFill>
                  <a:srgbClr val="FFC000"/>
                </a:solidFill>
              </a:rPr>
              <a:t>divisive narratives</a:t>
            </a:r>
            <a:r>
              <a:rPr lang="en-US" sz="3200" dirty="0">
                <a:solidFill>
                  <a:schemeClr val="bg1"/>
                </a:solidFill>
              </a:rPr>
              <a:t>: anti-Netanyahu, Gaza, corruption, “Second Israel”</a:t>
            </a:r>
          </a:p>
          <a:p>
            <a:pPr marL="514350" lvl="0" indent="-514350">
              <a:spcBef>
                <a:spcPts val="1200"/>
              </a:spcBef>
              <a:buFont typeface="+mj-lt"/>
              <a:buAutoNum type="arabicPeriod"/>
              <a:defRPr/>
            </a:pPr>
            <a:r>
              <a:rPr lang="en-US" sz="3200" dirty="0">
                <a:solidFill>
                  <a:schemeClr val="bg1"/>
                </a:solidFill>
              </a:rPr>
              <a:t>Used manipulated images, local slang, and emotional messaging to </a:t>
            </a:r>
            <a:r>
              <a:rPr lang="en-US" sz="3200" dirty="0">
                <a:solidFill>
                  <a:srgbClr val="FFC000"/>
                </a:solidFill>
              </a:rPr>
              <a:t>appear authentic</a:t>
            </a:r>
          </a:p>
          <a:p>
            <a:pPr marL="514350" lvl="0" indent="-514350">
              <a:spcBef>
                <a:spcPts val="1200"/>
              </a:spcBef>
              <a:buFont typeface="+mj-lt"/>
              <a:buAutoNum type="arabicPeriod"/>
              <a:defRPr/>
            </a:pPr>
            <a:r>
              <a:rPr lang="en-US" sz="3200" dirty="0">
                <a:solidFill>
                  <a:schemeClr val="bg1"/>
                </a:solidFill>
              </a:rPr>
              <a:t>Operated </a:t>
            </a:r>
            <a:r>
              <a:rPr lang="en-US" sz="3200" dirty="0">
                <a:solidFill>
                  <a:srgbClr val="FFC000"/>
                </a:solidFill>
              </a:rPr>
              <a:t>coordinated networks </a:t>
            </a:r>
            <a:r>
              <a:rPr lang="en-US" sz="3200" dirty="0">
                <a:solidFill>
                  <a:schemeClr val="bg1"/>
                </a:solidFill>
              </a:rPr>
              <a:t>that </a:t>
            </a:r>
            <a:r>
              <a:rPr lang="en-US" sz="3200" dirty="0">
                <a:solidFill>
                  <a:srgbClr val="FFC000"/>
                </a:solidFill>
              </a:rPr>
              <a:t>spiked activity during Israeli elections</a:t>
            </a:r>
            <a:endParaRPr kumimoji="0" lang="en-US" sz="3000" b="0" i="0" u="none" strike="noStrike" kern="1200" cap="none" spc="0" normalizeH="0" baseline="0" noProof="0" dirty="0">
              <a:ln>
                <a:noFill/>
              </a:ln>
              <a:solidFill>
                <a:srgbClr val="FFC000"/>
              </a:solidFill>
              <a:effectLst/>
              <a:uLnTx/>
              <a:uFillTx/>
              <a:latin typeface="Calibri"/>
            </a:endParaRPr>
          </a:p>
        </p:txBody>
      </p:sp>
      <p:pic>
        <p:nvPicPr>
          <p:cNvPr id="4" name="Picture 2" descr="חשיפה מעורבות אירנית בבחירות בישראל (Photo: vocativ)">
            <a:extLst>
              <a:ext uri="{FF2B5EF4-FFF2-40B4-BE49-F238E27FC236}">
                <a16:creationId xmlns:a16="http://schemas.microsoft.com/office/drawing/2014/main" id="{67C8877C-F021-8FF0-8FAD-DD404C3A384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20" t="15154" r="52895" b="7896"/>
          <a:stretch/>
        </p:blipFill>
        <p:spPr bwMode="auto">
          <a:xfrm>
            <a:off x="13592283" y="1931119"/>
            <a:ext cx="3828833" cy="3555281"/>
          </a:xfrm>
          <a:prstGeom prst="roundRect">
            <a:avLst/>
          </a:prstGeom>
          <a:noFill/>
          <a:extLst>
            <a:ext uri="{909E8E84-426E-40DD-AFC4-6F175D3DCCD1}">
              <a14:hiddenFill xmlns:a14="http://schemas.microsoft.com/office/drawing/2010/main">
                <a:solidFill>
                  <a:srgbClr val="FFFFFF"/>
                </a:solidFill>
              </a14:hiddenFill>
            </a:ext>
          </a:extLst>
        </p:spPr>
      </p:pic>
      <p:pic>
        <p:nvPicPr>
          <p:cNvPr id="5" name="תמונה 4">
            <a:extLst>
              <a:ext uri="{FF2B5EF4-FFF2-40B4-BE49-F238E27FC236}">
                <a16:creationId xmlns:a16="http://schemas.microsoft.com/office/drawing/2014/main" id="{21289B57-E4E5-0286-1E57-7628EAACF1BE}"/>
              </a:ext>
            </a:extLst>
          </p:cNvPr>
          <p:cNvPicPr>
            <a:picLocks noChangeAspect="1"/>
          </p:cNvPicPr>
          <p:nvPr/>
        </p:nvPicPr>
        <p:blipFill>
          <a:blip r:embed="rId6"/>
          <a:stretch>
            <a:fillRect/>
          </a:stretch>
        </p:blipFill>
        <p:spPr>
          <a:xfrm>
            <a:off x="11963400" y="3855132"/>
            <a:ext cx="4235918" cy="3390016"/>
          </a:xfrm>
          <a:prstGeom prst="roundRect">
            <a:avLst/>
          </a:prstGeom>
        </p:spPr>
      </p:pic>
      <p:pic>
        <p:nvPicPr>
          <p:cNvPr id="6" name="תמונה 5">
            <a:extLst>
              <a:ext uri="{FF2B5EF4-FFF2-40B4-BE49-F238E27FC236}">
                <a16:creationId xmlns:a16="http://schemas.microsoft.com/office/drawing/2014/main" id="{9DE0F73E-20E5-D4B8-A1EC-82485CD2484C}"/>
              </a:ext>
            </a:extLst>
          </p:cNvPr>
          <p:cNvPicPr>
            <a:picLocks noChangeAspect="1"/>
          </p:cNvPicPr>
          <p:nvPr/>
        </p:nvPicPr>
        <p:blipFill>
          <a:blip r:embed="rId7"/>
          <a:stretch>
            <a:fillRect/>
          </a:stretch>
        </p:blipFill>
        <p:spPr>
          <a:xfrm>
            <a:off x="14070116" y="5806730"/>
            <a:ext cx="3667610" cy="3633919"/>
          </a:xfrm>
          <a:prstGeom prst="roundRect">
            <a:avLst/>
          </a:prstGeom>
        </p:spPr>
      </p:pic>
      <p:pic>
        <p:nvPicPr>
          <p:cNvPr id="8" name="Picture 2" descr="ישראלים יקרים, איראן השתמשה בכם לזרוע כאוס בישראל, ולא היה לכם מושג">
            <a:extLst>
              <a:ext uri="{FF2B5EF4-FFF2-40B4-BE49-F238E27FC236}">
                <a16:creationId xmlns:a16="http://schemas.microsoft.com/office/drawing/2014/main" id="{B2921EBB-9010-6418-CB8E-D84A3B4B503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r="39687"/>
          <a:stretch/>
        </p:blipFill>
        <p:spPr bwMode="auto">
          <a:xfrm>
            <a:off x="12129359" y="7782430"/>
            <a:ext cx="4089946" cy="2006882"/>
          </a:xfrm>
          <a:prstGeom prst="roundRect">
            <a:avLst>
              <a:gd name="adj" fmla="val 8594"/>
            </a:avLst>
          </a:prstGeom>
          <a:solidFill>
            <a:srgbClr val="FFFFFF">
              <a:shade val="85000"/>
            </a:srgbClr>
          </a:solidFill>
          <a:ln>
            <a:noFill/>
          </a:ln>
          <a:effectLst/>
        </p:spPr>
      </p:pic>
      <p:sp>
        <p:nvSpPr>
          <p:cNvPr id="9" name="Text 2">
            <a:extLst>
              <a:ext uri="{FF2B5EF4-FFF2-40B4-BE49-F238E27FC236}">
                <a16:creationId xmlns:a16="http://schemas.microsoft.com/office/drawing/2014/main" id="{86EFC911-3D09-7664-92BA-19DA4B864AD8}"/>
              </a:ext>
            </a:extLst>
          </p:cNvPr>
          <p:cNvSpPr/>
          <p:nvPr/>
        </p:nvSpPr>
        <p:spPr>
          <a:xfrm>
            <a:off x="927085" y="1867379"/>
            <a:ext cx="11658600" cy="489589"/>
          </a:xfrm>
          <a:prstGeom prst="rect">
            <a:avLst/>
          </a:prstGeom>
          <a:noFill/>
          <a:ln/>
        </p:spPr>
        <p:txBody>
          <a:bodyPr wrap="square" lIns="0" tIns="0" rIns="0" bIns="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chemeClr val="bg1"/>
                </a:solidFill>
                <a:effectLst/>
                <a:uLnTx/>
                <a:uFillTx/>
                <a:latin typeface="Instrument Sans Semi Bold" pitchFamily="34" charset="0"/>
                <a:ea typeface="Instrument Sans Semi Bold" pitchFamily="34" charset="-122"/>
                <a:cs typeface="Instrument Sans Semi Bold" pitchFamily="34" charset="-120"/>
              </a:rPr>
              <a:t>Iranian Interference in Israeli Elections, 2020–2022</a:t>
            </a:r>
          </a:p>
        </p:txBody>
      </p:sp>
    </p:spTree>
    <p:extLst>
      <p:ext uri="{BB962C8B-B14F-4D97-AF65-F5344CB8AC3E}">
        <p14:creationId xmlns:p14="http://schemas.microsoft.com/office/powerpoint/2010/main" val="923942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anim calcmode="lin" valueType="num">
                                      <p:cBhvr>
                                        <p:cTn id="8" dur="1250" fill="hold"/>
                                        <p:tgtEl>
                                          <p:spTgt spid="4"/>
                                        </p:tgtEl>
                                        <p:attrNameLst>
                                          <p:attrName>ppt_x</p:attrName>
                                        </p:attrNameLst>
                                      </p:cBhvr>
                                      <p:tavLst>
                                        <p:tav tm="0">
                                          <p:val>
                                            <p:strVal val="#ppt_x"/>
                                          </p:val>
                                        </p:tav>
                                        <p:tav tm="100000">
                                          <p:val>
                                            <p:strVal val="#ppt_x"/>
                                          </p:val>
                                        </p:tav>
                                      </p:tavLst>
                                    </p:anim>
                                    <p:anim calcmode="lin" valueType="num">
                                      <p:cBhvr>
                                        <p:cTn id="9" dur="125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750"/>
                            </p:stCondLst>
                            <p:childTnLst>
                              <p:par>
                                <p:cTn id="11" presetID="42" presetClass="entr" presetSubtype="0" fill="hold" nodeType="after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250"/>
                                        <p:tgtEl>
                                          <p:spTgt spid="5"/>
                                        </p:tgtEl>
                                      </p:cBhvr>
                                    </p:animEffect>
                                    <p:anim calcmode="lin" valueType="num">
                                      <p:cBhvr>
                                        <p:cTn id="14" dur="1250" fill="hold"/>
                                        <p:tgtEl>
                                          <p:spTgt spid="5"/>
                                        </p:tgtEl>
                                        <p:attrNameLst>
                                          <p:attrName>ppt_x</p:attrName>
                                        </p:attrNameLst>
                                      </p:cBhvr>
                                      <p:tavLst>
                                        <p:tav tm="0">
                                          <p:val>
                                            <p:strVal val="#ppt_x"/>
                                          </p:val>
                                        </p:tav>
                                        <p:tav tm="100000">
                                          <p:val>
                                            <p:strVal val="#ppt_x"/>
                                          </p:val>
                                        </p:tav>
                                      </p:tavLst>
                                    </p:anim>
                                    <p:anim calcmode="lin" valueType="num">
                                      <p:cBhvr>
                                        <p:cTn id="15" dur="125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42" presetClass="entr" presetSubtype="0" fill="hold" nodeType="afterEffect">
                                  <p:stCondLst>
                                    <p:cond delay="5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250"/>
                                        <p:tgtEl>
                                          <p:spTgt spid="6"/>
                                        </p:tgtEl>
                                      </p:cBhvr>
                                    </p:animEffect>
                                    <p:anim calcmode="lin" valueType="num">
                                      <p:cBhvr>
                                        <p:cTn id="20" dur="1250" fill="hold"/>
                                        <p:tgtEl>
                                          <p:spTgt spid="6"/>
                                        </p:tgtEl>
                                        <p:attrNameLst>
                                          <p:attrName>ppt_x</p:attrName>
                                        </p:attrNameLst>
                                      </p:cBhvr>
                                      <p:tavLst>
                                        <p:tav tm="0">
                                          <p:val>
                                            <p:strVal val="#ppt_x"/>
                                          </p:val>
                                        </p:tav>
                                        <p:tav tm="100000">
                                          <p:val>
                                            <p:strVal val="#ppt_x"/>
                                          </p:val>
                                        </p:tav>
                                      </p:tavLst>
                                    </p:anim>
                                    <p:anim calcmode="lin" valueType="num">
                                      <p:cBhvr>
                                        <p:cTn id="21" dur="125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5250"/>
                            </p:stCondLst>
                            <p:childTnLst>
                              <p:par>
                                <p:cTn id="23" presetID="42" presetClass="entr" presetSubtype="0" fill="hold" nodeType="afterEffect">
                                  <p:stCondLst>
                                    <p:cond delay="50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250"/>
                                        <p:tgtEl>
                                          <p:spTgt spid="8"/>
                                        </p:tgtEl>
                                      </p:cBhvr>
                                    </p:animEffect>
                                    <p:anim calcmode="lin" valueType="num">
                                      <p:cBhvr>
                                        <p:cTn id="26" dur="1250" fill="hold"/>
                                        <p:tgtEl>
                                          <p:spTgt spid="8"/>
                                        </p:tgtEl>
                                        <p:attrNameLst>
                                          <p:attrName>ppt_x</p:attrName>
                                        </p:attrNameLst>
                                      </p:cBhvr>
                                      <p:tavLst>
                                        <p:tav tm="0">
                                          <p:val>
                                            <p:strVal val="#ppt_x"/>
                                          </p:val>
                                        </p:tav>
                                        <p:tav tm="100000">
                                          <p:val>
                                            <p:strVal val="#ppt_x"/>
                                          </p:val>
                                        </p:tav>
                                      </p:tavLst>
                                    </p:anim>
                                    <p:anim calcmode="lin" valueType="num">
                                      <p:cBhvr>
                                        <p:cTn id="27" dur="125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9455B6-9145-1BBE-88AC-414064664B2E}"/>
            </a:ext>
          </a:extLst>
        </p:cNvPr>
        <p:cNvGrpSpPr/>
        <p:nvPr/>
      </p:nvGrpSpPr>
      <p:grpSpPr>
        <a:xfrm>
          <a:off x="0" y="0"/>
          <a:ext cx="0" cy="0"/>
          <a:chOff x="0" y="0"/>
          <a:chExt cx="0" cy="0"/>
        </a:xfrm>
      </p:grpSpPr>
      <p:pic>
        <p:nvPicPr>
          <p:cNvPr id="3" name="תמונה 2">
            <a:extLst>
              <a:ext uri="{FF2B5EF4-FFF2-40B4-BE49-F238E27FC236}">
                <a16:creationId xmlns:a16="http://schemas.microsoft.com/office/drawing/2014/main" id="{E536DACF-6D1D-99C4-E503-953799EC810F}"/>
              </a:ext>
            </a:extLst>
          </p:cNvPr>
          <p:cNvPicPr>
            <a:picLocks noChangeAspect="1"/>
          </p:cNvPicPr>
          <p:nvPr/>
        </p:nvPicPr>
        <p:blipFill>
          <a:blip r:embed="rId2">
            <a:alphaModFix amt="20000"/>
            <a:extLst>
              <a:ext uri="{BEBA8EAE-BF5A-486C-A8C5-ECC9F3942E4B}">
                <a14:imgProps xmlns:a14="http://schemas.microsoft.com/office/drawing/2010/main">
                  <a14:imgLayer r:embed="rId3">
                    <a14:imgEffect>
                      <a14:colorTemperature colorTemp="8800"/>
                    </a14:imgEffect>
                    <a14:imgEffect>
                      <a14:brightnessContrast bright="-40000" contrast="20000"/>
                    </a14:imgEffect>
                  </a14:imgLayer>
                </a14:imgProps>
              </a:ext>
            </a:extLst>
          </a:blip>
          <a:stretch>
            <a:fillRect/>
          </a:stretch>
        </p:blipFill>
        <p:spPr>
          <a:xfrm>
            <a:off x="6248400" y="-2294555"/>
            <a:ext cx="14182131" cy="13372177"/>
          </a:xfrm>
          <a:prstGeom prst="rect">
            <a:avLst/>
          </a:prstGeom>
        </p:spPr>
      </p:pic>
      <p:sp>
        <p:nvSpPr>
          <p:cNvPr id="6" name="Text 2">
            <a:extLst>
              <a:ext uri="{FF2B5EF4-FFF2-40B4-BE49-F238E27FC236}">
                <a16:creationId xmlns:a16="http://schemas.microsoft.com/office/drawing/2014/main" id="{E104FE10-FCA9-1E8C-56ED-4C71CF5AB5CD}"/>
              </a:ext>
            </a:extLst>
          </p:cNvPr>
          <p:cNvSpPr/>
          <p:nvPr/>
        </p:nvSpPr>
        <p:spPr>
          <a:xfrm>
            <a:off x="1517155" y="3206001"/>
            <a:ext cx="9888264" cy="1777212"/>
          </a:xfrm>
          <a:prstGeom prst="rect">
            <a:avLst/>
          </a:prstGeom>
          <a:noFill/>
          <a:ln/>
        </p:spPr>
        <p:txBody>
          <a:bodyPr wrap="square" lIns="0" tIns="0" rIns="0" bIns="0" rtlCol="0" anchor="t"/>
          <a:lstStyle/>
          <a:p>
            <a:endParaRPr lang="en-US" sz="2800" dirty="0">
              <a:solidFill>
                <a:schemeClr val="bg1"/>
              </a:solidFill>
            </a:endParaRPr>
          </a:p>
        </p:txBody>
      </p:sp>
      <p:sp>
        <p:nvSpPr>
          <p:cNvPr id="30" name="TextBox 2">
            <a:extLst>
              <a:ext uri="{FF2B5EF4-FFF2-40B4-BE49-F238E27FC236}">
                <a16:creationId xmlns:a16="http://schemas.microsoft.com/office/drawing/2014/main" id="{6D95DAB8-253F-EFCD-2D50-E2F02DD18B3E}"/>
              </a:ext>
            </a:extLst>
          </p:cNvPr>
          <p:cNvSpPr txBox="1"/>
          <p:nvPr/>
        </p:nvSpPr>
        <p:spPr>
          <a:xfrm>
            <a:off x="762000" y="972983"/>
            <a:ext cx="16192500" cy="1231106"/>
          </a:xfrm>
          <a:prstGeom prst="rect">
            <a:avLst/>
          </a:prstGeom>
        </p:spPr>
        <p:txBody>
          <a:bodyPr wrap="square" lIns="0" tIns="0" rIns="0" bIns="0" rtlCol="0" anchor="t">
            <a:spAutoFit/>
          </a:bodyPr>
          <a:lstStyle/>
          <a:p>
            <a:pPr marL="0" lvl="0" indent="0" algn="l">
              <a:lnSpc>
                <a:spcPts val="9600"/>
              </a:lnSpc>
              <a:spcBef>
                <a:spcPct val="0"/>
              </a:spcBef>
            </a:pPr>
            <a:r>
              <a:rPr lang="en-GB" sz="9600" dirty="0">
                <a:solidFill>
                  <a:srgbClr val="FFFFFF"/>
                </a:solidFill>
                <a:latin typeface="Glacial Indifference"/>
                <a:ea typeface="Glacial Indifference"/>
                <a:cs typeface="Glacial Indifference"/>
                <a:sym typeface="Glacial Indifference"/>
              </a:rPr>
              <a:t>LLM Strategies &amp; Methods</a:t>
            </a:r>
            <a:endParaRPr lang="en-US" sz="9600" dirty="0">
              <a:solidFill>
                <a:srgbClr val="FFFFFF"/>
              </a:solidFill>
              <a:latin typeface="Glacial Indifference"/>
              <a:ea typeface="Glacial Indifference"/>
              <a:cs typeface="Glacial Indifference"/>
              <a:sym typeface="Glacial Indifference"/>
            </a:endParaRPr>
          </a:p>
        </p:txBody>
      </p:sp>
      <p:sp>
        <p:nvSpPr>
          <p:cNvPr id="9" name="TextBox 8">
            <a:extLst>
              <a:ext uri="{FF2B5EF4-FFF2-40B4-BE49-F238E27FC236}">
                <a16:creationId xmlns:a16="http://schemas.microsoft.com/office/drawing/2014/main" id="{88B4CDAA-FB4B-AC20-09CD-AF61F0C92F74}"/>
              </a:ext>
            </a:extLst>
          </p:cNvPr>
          <p:cNvSpPr txBox="1"/>
          <p:nvPr/>
        </p:nvSpPr>
        <p:spPr>
          <a:xfrm>
            <a:off x="10721320" y="4665240"/>
            <a:ext cx="6771405" cy="646331"/>
          </a:xfrm>
          <a:prstGeom prst="rect">
            <a:avLst/>
          </a:prstGeom>
          <a:noFill/>
        </p:spPr>
        <p:txBody>
          <a:bodyPr wrap="none" rtlCol="0">
            <a:spAutoFit/>
          </a:bodyPr>
          <a:lstStyle/>
          <a:p>
            <a:pPr>
              <a:buNone/>
            </a:pPr>
            <a:r>
              <a:rPr lang="en-US" sz="3600" b="1" dirty="0">
                <a:solidFill>
                  <a:schemeClr val="bg1"/>
                </a:solidFill>
                <a:latin typeface="Glacial Indifference" panose="020B0604020202020204" charset="0"/>
              </a:rPr>
              <a:t>One-Shot &amp; Few-Shot Learning</a:t>
            </a:r>
            <a:endParaRPr lang="LID4096" sz="3600" b="1" dirty="0">
              <a:solidFill>
                <a:schemeClr val="bg1"/>
              </a:solidFill>
              <a:latin typeface="Glacial Indifference" panose="020B0604020202020204" charset="0"/>
            </a:endParaRPr>
          </a:p>
        </p:txBody>
      </p:sp>
      <p:sp>
        <p:nvSpPr>
          <p:cNvPr id="10" name="TextBox 9">
            <a:extLst>
              <a:ext uri="{FF2B5EF4-FFF2-40B4-BE49-F238E27FC236}">
                <a16:creationId xmlns:a16="http://schemas.microsoft.com/office/drawing/2014/main" id="{5425D961-6439-97DB-5DA0-E341505AB2AC}"/>
              </a:ext>
            </a:extLst>
          </p:cNvPr>
          <p:cNvSpPr txBox="1"/>
          <p:nvPr/>
        </p:nvSpPr>
        <p:spPr>
          <a:xfrm>
            <a:off x="11144239" y="5192411"/>
            <a:ext cx="5330087" cy="1107996"/>
          </a:xfrm>
          <a:prstGeom prst="rect">
            <a:avLst/>
          </a:prstGeom>
          <a:noFill/>
        </p:spPr>
        <p:txBody>
          <a:bodyPr wrap="square" rtlCol="0">
            <a:spAutoFit/>
          </a:bodyPr>
          <a:lstStyle/>
          <a:p>
            <a:pPr algn="ctr"/>
            <a:r>
              <a:rPr lang="en-GB" sz="2400" dirty="0">
                <a:solidFill>
                  <a:schemeClr val="bg1"/>
                </a:solidFill>
                <a:latin typeface="Glacial Indifference" panose="020B0604020202020204" charset="0"/>
              </a:rPr>
              <a:t>Provide examples </a:t>
            </a:r>
            <a:r>
              <a:rPr lang="en-GB" sz="2400" b="1" dirty="0">
                <a:solidFill>
                  <a:schemeClr val="bg1"/>
                </a:solidFill>
                <a:latin typeface="Glacial Indifference" panose="020B0604020202020204" charset="0"/>
              </a:rPr>
              <a:t>within the prompt</a:t>
            </a:r>
            <a:r>
              <a:rPr lang="en-GB" sz="2400" dirty="0">
                <a:solidFill>
                  <a:schemeClr val="bg1"/>
                </a:solidFill>
                <a:latin typeface="Glacial Indifference" panose="020B0604020202020204" charset="0"/>
              </a:rPr>
              <a:t> to guide the model</a:t>
            </a:r>
          </a:p>
          <a:p>
            <a:endParaRPr lang="LID4096" dirty="0"/>
          </a:p>
        </p:txBody>
      </p:sp>
      <p:sp>
        <p:nvSpPr>
          <p:cNvPr id="11" name="TextBox 10">
            <a:extLst>
              <a:ext uri="{FF2B5EF4-FFF2-40B4-BE49-F238E27FC236}">
                <a16:creationId xmlns:a16="http://schemas.microsoft.com/office/drawing/2014/main" id="{C1E748DE-77AE-C6F2-C625-E85A44914AD7}"/>
              </a:ext>
            </a:extLst>
          </p:cNvPr>
          <p:cNvSpPr txBox="1"/>
          <p:nvPr/>
        </p:nvSpPr>
        <p:spPr>
          <a:xfrm>
            <a:off x="2742858" y="8509400"/>
            <a:ext cx="4807726" cy="646331"/>
          </a:xfrm>
          <a:prstGeom prst="rect">
            <a:avLst/>
          </a:prstGeom>
          <a:noFill/>
        </p:spPr>
        <p:txBody>
          <a:bodyPr wrap="none" rtlCol="0">
            <a:spAutoFit/>
          </a:bodyPr>
          <a:lstStyle/>
          <a:p>
            <a:pPr>
              <a:buNone/>
            </a:pPr>
            <a:r>
              <a:rPr lang="en-US" sz="3600" dirty="0">
                <a:solidFill>
                  <a:schemeClr val="bg1"/>
                </a:solidFill>
                <a:latin typeface="Glacial Indifference" panose="020B0604020202020204" charset="0"/>
              </a:rPr>
              <a:t>Chain of Thought (</a:t>
            </a:r>
            <a:r>
              <a:rPr lang="en-US" sz="3600" dirty="0" err="1">
                <a:solidFill>
                  <a:schemeClr val="bg1"/>
                </a:solidFill>
                <a:latin typeface="Glacial Indifference" panose="020B0604020202020204" charset="0"/>
              </a:rPr>
              <a:t>CoT</a:t>
            </a:r>
            <a:r>
              <a:rPr lang="en-US" sz="3600" dirty="0">
                <a:solidFill>
                  <a:schemeClr val="bg1"/>
                </a:solidFill>
                <a:latin typeface="Glacial Indifference" panose="020B0604020202020204" charset="0"/>
              </a:rPr>
              <a:t>)</a:t>
            </a:r>
            <a:endParaRPr lang="LID4096" sz="3600" dirty="0">
              <a:solidFill>
                <a:schemeClr val="bg1"/>
              </a:solidFill>
              <a:latin typeface="Glacial Indifference" panose="020B0604020202020204" charset="0"/>
            </a:endParaRPr>
          </a:p>
        </p:txBody>
      </p:sp>
      <p:sp>
        <p:nvSpPr>
          <p:cNvPr id="12" name="TextBox 11">
            <a:extLst>
              <a:ext uri="{FF2B5EF4-FFF2-40B4-BE49-F238E27FC236}">
                <a16:creationId xmlns:a16="http://schemas.microsoft.com/office/drawing/2014/main" id="{D0428638-E6CC-3D7B-874C-83FBA0048E8B}"/>
              </a:ext>
            </a:extLst>
          </p:cNvPr>
          <p:cNvSpPr txBox="1"/>
          <p:nvPr/>
        </p:nvSpPr>
        <p:spPr>
          <a:xfrm>
            <a:off x="1348246" y="9043396"/>
            <a:ext cx="7596951" cy="830997"/>
          </a:xfrm>
          <a:prstGeom prst="rect">
            <a:avLst/>
          </a:prstGeom>
          <a:noFill/>
        </p:spPr>
        <p:txBody>
          <a:bodyPr wrap="none" rtlCol="0">
            <a:spAutoFit/>
          </a:bodyPr>
          <a:lstStyle/>
          <a:p>
            <a:pPr algn="ctr"/>
            <a:r>
              <a:rPr lang="en-GB" sz="2400" dirty="0">
                <a:solidFill>
                  <a:schemeClr val="bg1"/>
                </a:solidFill>
                <a:latin typeface="Glacial Indifference" panose="020B0604020202020204" charset="0"/>
              </a:rPr>
              <a:t>Prompts the model to explain its reasoning</a:t>
            </a:r>
            <a:br>
              <a:rPr lang="en-GB" sz="2400" dirty="0">
                <a:solidFill>
                  <a:schemeClr val="bg1"/>
                </a:solidFill>
                <a:latin typeface="Glacial Indifference" panose="020B0604020202020204" charset="0"/>
              </a:rPr>
            </a:br>
            <a:r>
              <a:rPr lang="en-GB" sz="2400" dirty="0">
                <a:solidFill>
                  <a:schemeClr val="bg1"/>
                </a:solidFill>
                <a:latin typeface="Glacial Indifference" panose="020B0604020202020204" charset="0"/>
              </a:rPr>
              <a:t>Improves accuracy on tasks requiring sequential thinking</a:t>
            </a:r>
            <a:endParaRPr lang="LID4096" sz="2400" dirty="0">
              <a:latin typeface="Glacial Indifference" panose="020B0604020202020204" charset="0"/>
            </a:endParaRPr>
          </a:p>
        </p:txBody>
      </p:sp>
      <p:sp>
        <p:nvSpPr>
          <p:cNvPr id="13" name="TextBox 12">
            <a:extLst>
              <a:ext uri="{FF2B5EF4-FFF2-40B4-BE49-F238E27FC236}">
                <a16:creationId xmlns:a16="http://schemas.microsoft.com/office/drawing/2014/main" id="{5495F3AE-4F4E-4169-207E-97FD293A735B}"/>
              </a:ext>
            </a:extLst>
          </p:cNvPr>
          <p:cNvSpPr txBox="1"/>
          <p:nvPr/>
        </p:nvSpPr>
        <p:spPr>
          <a:xfrm>
            <a:off x="3577008" y="4668704"/>
            <a:ext cx="3286477" cy="646331"/>
          </a:xfrm>
          <a:prstGeom prst="rect">
            <a:avLst/>
          </a:prstGeom>
          <a:noFill/>
        </p:spPr>
        <p:txBody>
          <a:bodyPr wrap="none" rtlCol="0">
            <a:spAutoFit/>
          </a:bodyPr>
          <a:lstStyle/>
          <a:p>
            <a:pPr>
              <a:buNone/>
            </a:pPr>
            <a:r>
              <a:rPr lang="en-US" sz="3600" b="1" dirty="0">
                <a:solidFill>
                  <a:schemeClr val="bg1"/>
                </a:solidFill>
                <a:latin typeface="Glacial Indifference" panose="020B0604020202020204" charset="0"/>
              </a:rPr>
              <a:t>System Prompt</a:t>
            </a:r>
            <a:endParaRPr lang="LID4096" sz="3600" b="1" dirty="0">
              <a:solidFill>
                <a:schemeClr val="bg1"/>
              </a:solidFill>
              <a:latin typeface="Glacial Indifference" panose="020B0604020202020204" charset="0"/>
            </a:endParaRPr>
          </a:p>
        </p:txBody>
      </p:sp>
      <p:sp>
        <p:nvSpPr>
          <p:cNvPr id="14" name="TextBox 13">
            <a:extLst>
              <a:ext uri="{FF2B5EF4-FFF2-40B4-BE49-F238E27FC236}">
                <a16:creationId xmlns:a16="http://schemas.microsoft.com/office/drawing/2014/main" id="{5F5E1D51-2301-9516-70B8-F89483FCF45C}"/>
              </a:ext>
            </a:extLst>
          </p:cNvPr>
          <p:cNvSpPr txBox="1"/>
          <p:nvPr/>
        </p:nvSpPr>
        <p:spPr>
          <a:xfrm>
            <a:off x="2883301" y="5196345"/>
            <a:ext cx="4841390" cy="461665"/>
          </a:xfrm>
          <a:prstGeom prst="rect">
            <a:avLst/>
          </a:prstGeom>
          <a:noFill/>
        </p:spPr>
        <p:txBody>
          <a:bodyPr wrap="none" rtlCol="0">
            <a:spAutoFit/>
          </a:bodyPr>
          <a:lstStyle/>
          <a:p>
            <a:r>
              <a:rPr lang="en-GB" sz="2400" dirty="0">
                <a:solidFill>
                  <a:schemeClr val="bg1"/>
                </a:solidFill>
                <a:latin typeface="Glacial Indifference" panose="020B0604020202020204" charset="0"/>
              </a:rPr>
              <a:t>Defines the model's role or persona</a:t>
            </a:r>
            <a:endParaRPr lang="LID4096" sz="2400" dirty="0">
              <a:latin typeface="Glacial Indifference" panose="020B0604020202020204" charset="0"/>
            </a:endParaRPr>
          </a:p>
        </p:txBody>
      </p:sp>
      <p:sp>
        <p:nvSpPr>
          <p:cNvPr id="16" name="TextBox 15">
            <a:extLst>
              <a:ext uri="{FF2B5EF4-FFF2-40B4-BE49-F238E27FC236}">
                <a16:creationId xmlns:a16="http://schemas.microsoft.com/office/drawing/2014/main" id="{291026A4-484C-62AF-2C7B-A5F1A8C144F8}"/>
              </a:ext>
            </a:extLst>
          </p:cNvPr>
          <p:cNvSpPr txBox="1"/>
          <p:nvPr/>
        </p:nvSpPr>
        <p:spPr>
          <a:xfrm>
            <a:off x="12596900" y="8410919"/>
            <a:ext cx="2424766" cy="646331"/>
          </a:xfrm>
          <a:prstGeom prst="rect">
            <a:avLst/>
          </a:prstGeom>
          <a:noFill/>
        </p:spPr>
        <p:txBody>
          <a:bodyPr wrap="none" rtlCol="0">
            <a:spAutoFit/>
          </a:bodyPr>
          <a:lstStyle/>
          <a:p>
            <a:pPr>
              <a:buNone/>
            </a:pPr>
            <a:r>
              <a:rPr lang="en-US" sz="3600" dirty="0">
                <a:solidFill>
                  <a:schemeClr val="bg1"/>
                </a:solidFill>
                <a:latin typeface="Glacial Indifference" panose="020B0604020202020204" charset="0"/>
              </a:rPr>
              <a:t>Fine-Tuning</a:t>
            </a:r>
            <a:endParaRPr lang="LID4096" sz="3600" dirty="0">
              <a:solidFill>
                <a:schemeClr val="bg1"/>
              </a:solidFill>
              <a:latin typeface="Glacial Indifference" panose="020B0604020202020204" charset="0"/>
            </a:endParaRPr>
          </a:p>
        </p:txBody>
      </p:sp>
      <p:sp>
        <p:nvSpPr>
          <p:cNvPr id="17" name="TextBox 16">
            <a:extLst>
              <a:ext uri="{FF2B5EF4-FFF2-40B4-BE49-F238E27FC236}">
                <a16:creationId xmlns:a16="http://schemas.microsoft.com/office/drawing/2014/main" id="{B0A1B5F4-7364-0375-592A-28DDD65BB3B0}"/>
              </a:ext>
            </a:extLst>
          </p:cNvPr>
          <p:cNvSpPr txBox="1"/>
          <p:nvPr/>
        </p:nvSpPr>
        <p:spPr>
          <a:xfrm>
            <a:off x="11027983" y="9043396"/>
            <a:ext cx="5562600" cy="830997"/>
          </a:xfrm>
          <a:prstGeom prst="rect">
            <a:avLst/>
          </a:prstGeom>
          <a:noFill/>
        </p:spPr>
        <p:txBody>
          <a:bodyPr wrap="square" rtlCol="0">
            <a:spAutoFit/>
          </a:bodyPr>
          <a:lstStyle/>
          <a:p>
            <a:pPr algn="ctr"/>
            <a:r>
              <a:rPr lang="en-GB" sz="2400" dirty="0">
                <a:solidFill>
                  <a:schemeClr val="bg1"/>
                </a:solidFill>
                <a:latin typeface="Glacial Indifference" panose="020B0604020202020204" charset="0"/>
              </a:rPr>
              <a:t>Customize the model with targeted training on specific data</a:t>
            </a:r>
            <a:endParaRPr lang="LID4096" sz="2400" dirty="0">
              <a:latin typeface="Glacial Indifference" panose="020B0604020202020204" charset="0"/>
            </a:endParaRPr>
          </a:p>
        </p:txBody>
      </p:sp>
      <p:pic>
        <p:nvPicPr>
          <p:cNvPr id="18" name="Picture 17">
            <a:extLst>
              <a:ext uri="{FF2B5EF4-FFF2-40B4-BE49-F238E27FC236}">
                <a16:creationId xmlns:a16="http://schemas.microsoft.com/office/drawing/2014/main" id="{0A27C958-7B29-7EF2-B224-C1C5F00E8E8F}"/>
              </a:ext>
            </a:extLst>
          </p:cNvPr>
          <p:cNvPicPr>
            <a:picLocks noChangeAspect="1"/>
          </p:cNvPicPr>
          <p:nvPr/>
        </p:nvPicPr>
        <p:blipFill>
          <a:blip r:embed="rId4"/>
          <a:stretch>
            <a:fillRect/>
          </a:stretch>
        </p:blipFill>
        <p:spPr>
          <a:xfrm>
            <a:off x="4086204" y="2530350"/>
            <a:ext cx="2121036" cy="2121036"/>
          </a:xfrm>
          <a:prstGeom prst="rect">
            <a:avLst/>
          </a:prstGeom>
        </p:spPr>
      </p:pic>
      <p:pic>
        <p:nvPicPr>
          <p:cNvPr id="19" name="Picture 18">
            <a:extLst>
              <a:ext uri="{FF2B5EF4-FFF2-40B4-BE49-F238E27FC236}">
                <a16:creationId xmlns:a16="http://schemas.microsoft.com/office/drawing/2014/main" id="{88BEB61F-D2A7-5C99-AFBB-6A4618DB36C0}"/>
              </a:ext>
            </a:extLst>
          </p:cNvPr>
          <p:cNvPicPr>
            <a:picLocks noChangeAspect="1"/>
          </p:cNvPicPr>
          <p:nvPr/>
        </p:nvPicPr>
        <p:blipFill>
          <a:blip r:embed="rId5"/>
          <a:stretch>
            <a:fillRect/>
          </a:stretch>
        </p:blipFill>
        <p:spPr>
          <a:xfrm>
            <a:off x="12748765" y="2526886"/>
            <a:ext cx="2121036" cy="2121036"/>
          </a:xfrm>
          <a:prstGeom prst="rect">
            <a:avLst/>
          </a:prstGeom>
        </p:spPr>
      </p:pic>
      <p:pic>
        <p:nvPicPr>
          <p:cNvPr id="21" name="Picture 20">
            <a:extLst>
              <a:ext uri="{FF2B5EF4-FFF2-40B4-BE49-F238E27FC236}">
                <a16:creationId xmlns:a16="http://schemas.microsoft.com/office/drawing/2014/main" id="{E2B27E1D-FABA-56BF-5D4F-149E508916D2}"/>
              </a:ext>
            </a:extLst>
          </p:cNvPr>
          <p:cNvPicPr>
            <a:picLocks noChangeAspect="1"/>
          </p:cNvPicPr>
          <p:nvPr/>
        </p:nvPicPr>
        <p:blipFill>
          <a:blip r:embed="rId6"/>
          <a:stretch>
            <a:fillRect/>
          </a:stretch>
        </p:blipFill>
        <p:spPr>
          <a:xfrm>
            <a:off x="4086204" y="6388364"/>
            <a:ext cx="2121036" cy="2121036"/>
          </a:xfrm>
          <a:prstGeom prst="rect">
            <a:avLst/>
          </a:prstGeom>
        </p:spPr>
      </p:pic>
      <p:pic>
        <p:nvPicPr>
          <p:cNvPr id="22" name="Picture 21">
            <a:extLst>
              <a:ext uri="{FF2B5EF4-FFF2-40B4-BE49-F238E27FC236}">
                <a16:creationId xmlns:a16="http://schemas.microsoft.com/office/drawing/2014/main" id="{A2AB696A-98F9-2CDC-5A11-650C573FDA1E}"/>
              </a:ext>
            </a:extLst>
          </p:cNvPr>
          <p:cNvPicPr>
            <a:picLocks noChangeAspect="1"/>
          </p:cNvPicPr>
          <p:nvPr/>
        </p:nvPicPr>
        <p:blipFill>
          <a:blip r:embed="rId7"/>
          <a:stretch>
            <a:fillRect/>
          </a:stretch>
        </p:blipFill>
        <p:spPr>
          <a:xfrm>
            <a:off x="12748765" y="6384900"/>
            <a:ext cx="2121036" cy="2121036"/>
          </a:xfrm>
          <a:prstGeom prst="rect">
            <a:avLst/>
          </a:prstGeom>
        </p:spPr>
      </p:pic>
    </p:spTree>
    <p:extLst>
      <p:ext uri="{BB962C8B-B14F-4D97-AF65-F5344CB8AC3E}">
        <p14:creationId xmlns:p14="http://schemas.microsoft.com/office/powerpoint/2010/main" val="3656683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a:extLst>
              <a:ext uri="{FF2B5EF4-FFF2-40B4-BE49-F238E27FC236}">
                <a16:creationId xmlns:a16="http://schemas.microsoft.com/office/drawing/2014/main" id="{03604BE3-DF0D-8C97-3B34-BDAA634F7EEB}"/>
              </a:ext>
            </a:extLst>
          </p:cNvPr>
          <p:cNvSpPr txBox="1"/>
          <p:nvPr/>
        </p:nvSpPr>
        <p:spPr>
          <a:xfrm>
            <a:off x="762000" y="972983"/>
            <a:ext cx="16192500" cy="1231106"/>
          </a:xfrm>
          <a:prstGeom prst="rect">
            <a:avLst/>
          </a:prstGeom>
        </p:spPr>
        <p:txBody>
          <a:bodyPr wrap="square" lIns="0" tIns="0" rIns="0" bIns="0" rtlCol="0" anchor="t">
            <a:spAutoFit/>
          </a:bodyPr>
          <a:lstStyle/>
          <a:p>
            <a:pPr marL="0" lvl="0" indent="0" algn="l">
              <a:lnSpc>
                <a:spcPts val="9600"/>
              </a:lnSpc>
              <a:spcBef>
                <a:spcPct val="0"/>
              </a:spcBef>
            </a:pPr>
            <a:r>
              <a:rPr lang="en-GB" sz="9600" dirty="0">
                <a:solidFill>
                  <a:srgbClr val="FFFFFF"/>
                </a:solidFill>
                <a:latin typeface="Glacial Indifference"/>
                <a:ea typeface="Glacial Indifference"/>
                <a:cs typeface="Glacial Indifference"/>
                <a:sym typeface="Glacial Indifference"/>
              </a:rPr>
              <a:t>What is Hugging Face</a:t>
            </a:r>
            <a:r>
              <a:rPr lang="he-IL" sz="9600" dirty="0">
                <a:solidFill>
                  <a:srgbClr val="FFFFFF"/>
                </a:solidFill>
                <a:latin typeface="Glacial Indifference"/>
                <a:ea typeface="Glacial Indifference"/>
                <a:cs typeface="Glacial Indifference"/>
                <a:sym typeface="Glacial Indifference"/>
              </a:rPr>
              <a:t>?</a:t>
            </a:r>
            <a:endParaRPr lang="en-US" sz="9600" dirty="0">
              <a:solidFill>
                <a:srgbClr val="FFFFFF"/>
              </a:solidFill>
              <a:latin typeface="Glacial Indifference"/>
              <a:ea typeface="Glacial Indifference"/>
              <a:cs typeface="Glacial Indifference"/>
              <a:sym typeface="Glacial Indifference"/>
            </a:endParaRPr>
          </a:p>
        </p:txBody>
      </p:sp>
      <p:sp>
        <p:nvSpPr>
          <p:cNvPr id="4" name="TextBox 3">
            <a:extLst>
              <a:ext uri="{FF2B5EF4-FFF2-40B4-BE49-F238E27FC236}">
                <a16:creationId xmlns:a16="http://schemas.microsoft.com/office/drawing/2014/main" id="{47F5C348-142F-F6D6-D7B3-B2AC21BEEBCD}"/>
              </a:ext>
            </a:extLst>
          </p:cNvPr>
          <p:cNvSpPr txBox="1"/>
          <p:nvPr/>
        </p:nvSpPr>
        <p:spPr>
          <a:xfrm>
            <a:off x="762000" y="2705100"/>
            <a:ext cx="16192500" cy="3170099"/>
          </a:xfrm>
          <a:prstGeom prst="rect">
            <a:avLst/>
          </a:prstGeom>
          <a:noFill/>
        </p:spPr>
        <p:txBody>
          <a:bodyPr wrap="square">
            <a:spAutoFit/>
          </a:bodyPr>
          <a:lstStyle/>
          <a:p>
            <a:pPr marL="514350" lvl="0" indent="-514350">
              <a:spcBef>
                <a:spcPts val="1200"/>
              </a:spcBef>
              <a:buFont typeface="Arial" panose="020B0604020202020204" pitchFamily="34" charset="0"/>
              <a:buChar char="•"/>
              <a:defRPr/>
            </a:pPr>
            <a:r>
              <a:rPr lang="en-GB" sz="3200" dirty="0">
                <a:solidFill>
                  <a:schemeClr val="bg1"/>
                </a:solidFill>
              </a:rPr>
              <a:t>Platform and </a:t>
            </a:r>
            <a:r>
              <a:rPr lang="en-GB" sz="3200" dirty="0">
                <a:solidFill>
                  <a:srgbClr val="FFC000"/>
                </a:solidFill>
              </a:rPr>
              <a:t>community</a:t>
            </a:r>
            <a:r>
              <a:rPr lang="en-GB" sz="3200" dirty="0">
                <a:solidFill>
                  <a:schemeClr val="bg1"/>
                </a:solidFill>
              </a:rPr>
              <a:t> for AI/ML enthusiasts, researchers, and developers</a:t>
            </a:r>
          </a:p>
          <a:p>
            <a:pPr marL="514350" lvl="0" indent="-514350">
              <a:spcBef>
                <a:spcPts val="1200"/>
              </a:spcBef>
              <a:buFont typeface="Arial" panose="020B0604020202020204" pitchFamily="34" charset="0"/>
              <a:buChar char="•"/>
              <a:defRPr/>
            </a:pPr>
            <a:r>
              <a:rPr lang="en-GB" sz="3200" dirty="0">
                <a:solidFill>
                  <a:schemeClr val="bg1"/>
                </a:solidFill>
              </a:rPr>
              <a:t>The platform is designed to make AI more accessible, collaborative, and open to everyone</a:t>
            </a:r>
          </a:p>
          <a:p>
            <a:pPr marL="514350" lvl="0" indent="-514350">
              <a:spcBef>
                <a:spcPts val="1200"/>
              </a:spcBef>
              <a:buFont typeface="Arial" panose="020B0604020202020204" pitchFamily="34" charset="0"/>
              <a:buChar char="•"/>
              <a:defRPr/>
            </a:pPr>
            <a:r>
              <a:rPr lang="en-GB" sz="3200" dirty="0">
                <a:solidFill>
                  <a:schemeClr val="bg1"/>
                </a:solidFill>
              </a:rPr>
              <a:t>100k+ models available in just </a:t>
            </a:r>
            <a:r>
              <a:rPr lang="en-GB" sz="3200" dirty="0">
                <a:solidFill>
                  <a:srgbClr val="FFC000"/>
                </a:solidFill>
              </a:rPr>
              <a:t>one</a:t>
            </a:r>
            <a:r>
              <a:rPr lang="en-GB" sz="3200" dirty="0">
                <a:solidFill>
                  <a:schemeClr val="bg1"/>
                </a:solidFill>
              </a:rPr>
              <a:t> line of code</a:t>
            </a:r>
          </a:p>
          <a:p>
            <a:pPr marL="514350" lvl="0" indent="-514350">
              <a:spcBef>
                <a:spcPts val="1200"/>
              </a:spcBef>
              <a:buFont typeface="Arial" panose="020B0604020202020204" pitchFamily="34" charset="0"/>
              <a:buChar char="•"/>
              <a:defRPr/>
            </a:pPr>
            <a:r>
              <a:rPr lang="en-GB" sz="3200" dirty="0">
                <a:solidFill>
                  <a:schemeClr val="bg1"/>
                </a:solidFill>
              </a:rPr>
              <a:t>Hugging Face is a major player in the AI community, valued at over $4.5 billion</a:t>
            </a:r>
          </a:p>
          <a:p>
            <a:pPr marL="514350" lvl="0" indent="-514350">
              <a:spcBef>
                <a:spcPts val="1200"/>
              </a:spcBef>
              <a:buFont typeface="Arial" panose="020B0604020202020204" pitchFamily="34" charset="0"/>
              <a:buChar char="•"/>
              <a:defRPr/>
            </a:pPr>
            <a:r>
              <a:rPr lang="en-GB" sz="3200" dirty="0">
                <a:solidFill>
                  <a:schemeClr val="bg1"/>
                </a:solidFill>
              </a:rPr>
              <a:t>It's often called the </a:t>
            </a:r>
            <a:r>
              <a:rPr lang="en-GB" sz="3200" dirty="0">
                <a:solidFill>
                  <a:srgbClr val="FFC000"/>
                </a:solidFill>
              </a:rPr>
              <a:t>GitHub of Machine Learning </a:t>
            </a:r>
            <a:r>
              <a:rPr lang="en-GB" sz="3200" dirty="0">
                <a:solidFill>
                  <a:schemeClr val="bg1"/>
                </a:solidFill>
              </a:rPr>
              <a:t>because it promotes open-source AI/ML</a:t>
            </a:r>
            <a:endParaRPr lang="en-US" sz="3200" dirty="0">
              <a:solidFill>
                <a:schemeClr val="bg1"/>
              </a:solidFill>
            </a:endParaRPr>
          </a:p>
        </p:txBody>
      </p:sp>
      <p:pic>
        <p:nvPicPr>
          <p:cNvPr id="1029" name="Picture 5" descr="To Advance AI Efforts, Legal Professionals Launch Community on Open Source  Platform HuggingFace">
            <a:extLst>
              <a:ext uri="{FF2B5EF4-FFF2-40B4-BE49-F238E27FC236}">
                <a16:creationId xmlns:a16="http://schemas.microsoft.com/office/drawing/2014/main" id="{19474505-7207-CAE9-5B30-5C488F4DF64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46" t="32357" r="3324" b="31754"/>
          <a:stretch>
            <a:fillRect/>
          </a:stretch>
        </p:blipFill>
        <p:spPr bwMode="auto">
          <a:xfrm>
            <a:off x="9067800" y="6441837"/>
            <a:ext cx="6400800" cy="204233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AC23F5A-1FA2-1F70-6B53-B9D9EC4EF802}"/>
              </a:ext>
            </a:extLst>
          </p:cNvPr>
          <p:cNvPicPr>
            <a:picLocks noChangeAspect="1"/>
          </p:cNvPicPr>
          <p:nvPr/>
        </p:nvPicPr>
        <p:blipFill>
          <a:blip r:embed="rId4"/>
          <a:stretch>
            <a:fillRect/>
          </a:stretch>
        </p:blipFill>
        <p:spPr>
          <a:xfrm>
            <a:off x="2743200" y="5981700"/>
            <a:ext cx="4267796" cy="4048690"/>
          </a:xfrm>
          <a:prstGeom prst="roundRect">
            <a:avLst>
              <a:gd name="adj" fmla="val 8594"/>
            </a:avLst>
          </a:prstGeom>
          <a:solidFill>
            <a:srgbClr val="FFFFFF">
              <a:shade val="85000"/>
            </a:srgbClr>
          </a:solidFill>
          <a:ln>
            <a:noFill/>
          </a:ln>
          <a:effectLst/>
        </p:spPr>
      </p:pic>
      <p:pic>
        <p:nvPicPr>
          <p:cNvPr id="1031" name="Picture 7" descr="No alternative text description for this image">
            <a:extLst>
              <a:ext uri="{FF2B5EF4-FFF2-40B4-BE49-F238E27FC236}">
                <a16:creationId xmlns:a16="http://schemas.microsoft.com/office/drawing/2014/main" id="{327163C0-0484-147B-8CE5-247B4E8BF68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667" b="75926"/>
          <a:stretch>
            <a:fillRect/>
          </a:stretch>
        </p:blipFill>
        <p:spPr bwMode="auto">
          <a:xfrm>
            <a:off x="7696200" y="8724900"/>
            <a:ext cx="10103486" cy="935508"/>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4048940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3D43E6-541D-F23B-C7A1-96DA43205BB1}"/>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D4289B58-447B-D97E-6AAA-F93142A3BFAC}"/>
              </a:ext>
            </a:extLst>
          </p:cNvPr>
          <p:cNvSpPr txBox="1"/>
          <p:nvPr/>
        </p:nvSpPr>
        <p:spPr>
          <a:xfrm>
            <a:off x="762000" y="972983"/>
            <a:ext cx="17373600" cy="1231106"/>
          </a:xfrm>
          <a:prstGeom prst="rect">
            <a:avLst/>
          </a:prstGeom>
        </p:spPr>
        <p:txBody>
          <a:bodyPr wrap="square" lIns="0" tIns="0" rIns="0" bIns="0" rtlCol="0" anchor="t">
            <a:spAutoFit/>
          </a:bodyPr>
          <a:lstStyle/>
          <a:p>
            <a:pPr marL="0" lvl="0" indent="0" algn="l">
              <a:lnSpc>
                <a:spcPts val="9600"/>
              </a:lnSpc>
              <a:spcBef>
                <a:spcPct val="0"/>
              </a:spcBef>
            </a:pPr>
            <a:r>
              <a:rPr lang="en-GB" sz="8800" dirty="0">
                <a:solidFill>
                  <a:srgbClr val="FFFFFF"/>
                </a:solidFill>
                <a:latin typeface="Glacial Indifference"/>
                <a:ea typeface="Glacial Indifference"/>
                <a:cs typeface="Glacial Indifference"/>
                <a:sym typeface="Glacial Indifference"/>
              </a:rPr>
              <a:t>How You Can Use Hugging Face?</a:t>
            </a:r>
            <a:endParaRPr lang="en-US" sz="8800" dirty="0">
              <a:solidFill>
                <a:srgbClr val="FFFFFF"/>
              </a:solidFill>
              <a:latin typeface="Glacial Indifference"/>
              <a:ea typeface="Glacial Indifference"/>
              <a:cs typeface="Glacial Indifference"/>
              <a:sym typeface="Glacial Indifference"/>
            </a:endParaRPr>
          </a:p>
        </p:txBody>
      </p:sp>
      <p:sp>
        <p:nvSpPr>
          <p:cNvPr id="4" name="TextBox 3">
            <a:extLst>
              <a:ext uri="{FF2B5EF4-FFF2-40B4-BE49-F238E27FC236}">
                <a16:creationId xmlns:a16="http://schemas.microsoft.com/office/drawing/2014/main" id="{EDE7F84C-3ED7-433D-D98A-3668F003E73E}"/>
              </a:ext>
            </a:extLst>
          </p:cNvPr>
          <p:cNvSpPr txBox="1"/>
          <p:nvPr/>
        </p:nvSpPr>
        <p:spPr>
          <a:xfrm>
            <a:off x="762000" y="1943100"/>
            <a:ext cx="17068800" cy="3170099"/>
          </a:xfrm>
          <a:prstGeom prst="rect">
            <a:avLst/>
          </a:prstGeom>
          <a:noFill/>
        </p:spPr>
        <p:txBody>
          <a:bodyPr wrap="square">
            <a:spAutoFit/>
          </a:bodyPr>
          <a:lstStyle/>
          <a:p>
            <a:pPr marL="514350" lvl="0" indent="-514350">
              <a:spcBef>
                <a:spcPts val="1200"/>
              </a:spcBef>
              <a:buFont typeface="Arial" panose="020B0604020202020204" pitchFamily="34" charset="0"/>
              <a:buChar char="•"/>
              <a:defRPr/>
            </a:pPr>
            <a:endParaRPr lang="en-GB" sz="3200" dirty="0">
              <a:solidFill>
                <a:schemeClr val="bg1"/>
              </a:solidFill>
            </a:endParaRPr>
          </a:p>
          <a:p>
            <a:pPr marL="514350" lvl="0" indent="-514350">
              <a:spcBef>
                <a:spcPts val="1200"/>
              </a:spcBef>
              <a:buFont typeface="Arial" panose="020B0604020202020204" pitchFamily="34" charset="0"/>
              <a:buChar char="•"/>
              <a:defRPr/>
            </a:pPr>
            <a:r>
              <a:rPr lang="en-GB" sz="3200" dirty="0">
                <a:solidFill>
                  <a:schemeClr val="bg1"/>
                </a:solidFill>
              </a:rPr>
              <a:t>Access and use pre-trained models and datasets, democratizing AI </a:t>
            </a:r>
          </a:p>
          <a:p>
            <a:pPr marL="514350" lvl="0" indent="-514350">
              <a:spcBef>
                <a:spcPts val="1200"/>
              </a:spcBef>
              <a:buFont typeface="Arial" panose="020B0604020202020204" pitchFamily="34" charset="0"/>
              <a:buChar char="•"/>
              <a:defRPr/>
            </a:pPr>
            <a:r>
              <a:rPr lang="en-GB" sz="3200" dirty="0">
                <a:solidFill>
                  <a:schemeClr val="bg1"/>
                </a:solidFill>
              </a:rPr>
              <a:t>These models are freely available, helping avoid massive training expenses</a:t>
            </a:r>
          </a:p>
          <a:p>
            <a:pPr marL="514350" lvl="0" indent="-514350">
              <a:spcBef>
                <a:spcPts val="1200"/>
              </a:spcBef>
              <a:buFont typeface="Arial" panose="020B0604020202020204" pitchFamily="34" charset="0"/>
              <a:buChar char="•"/>
              <a:defRPr/>
            </a:pPr>
            <a:r>
              <a:rPr lang="en-GB" sz="3200" dirty="0">
                <a:solidFill>
                  <a:schemeClr val="bg1"/>
                </a:solidFill>
              </a:rPr>
              <a:t>Utilize the Transformers Python library for easy access to models via API and creating ML pipelines</a:t>
            </a:r>
          </a:p>
          <a:p>
            <a:pPr marL="514350" lvl="0" indent="-514350">
              <a:spcBef>
                <a:spcPts val="1200"/>
              </a:spcBef>
              <a:buFont typeface="Arial" panose="020B0604020202020204" pitchFamily="34" charset="0"/>
              <a:buChar char="•"/>
              <a:defRPr/>
            </a:pPr>
            <a:r>
              <a:rPr lang="en-GB" sz="3200" dirty="0">
                <a:solidFill>
                  <a:schemeClr val="bg1"/>
                </a:solidFill>
              </a:rPr>
              <a:t>You can share, use, fine-tune, host demos, and evaluate ML models on the platform</a:t>
            </a:r>
          </a:p>
        </p:txBody>
      </p:sp>
      <p:pic>
        <p:nvPicPr>
          <p:cNvPr id="3" name="Picture 2">
            <a:extLst>
              <a:ext uri="{FF2B5EF4-FFF2-40B4-BE49-F238E27FC236}">
                <a16:creationId xmlns:a16="http://schemas.microsoft.com/office/drawing/2014/main" id="{B7C9D8A8-BBAD-106C-D179-A0CC7360E8EC}"/>
              </a:ext>
            </a:extLst>
          </p:cNvPr>
          <p:cNvPicPr>
            <a:picLocks noChangeAspect="1"/>
          </p:cNvPicPr>
          <p:nvPr/>
        </p:nvPicPr>
        <p:blipFill>
          <a:blip r:embed="rId3"/>
          <a:stretch>
            <a:fillRect/>
          </a:stretch>
        </p:blipFill>
        <p:spPr>
          <a:xfrm>
            <a:off x="2286000" y="6590055"/>
            <a:ext cx="13451177" cy="3067478"/>
          </a:xfrm>
          <a:prstGeom prst="roundRect">
            <a:avLst>
              <a:gd name="adj" fmla="val 8594"/>
            </a:avLst>
          </a:prstGeom>
          <a:solidFill>
            <a:srgbClr val="FFFFFF">
              <a:shade val="85000"/>
            </a:srgbClr>
          </a:solidFill>
          <a:ln>
            <a:noFill/>
          </a:ln>
          <a:effectLst/>
        </p:spPr>
      </p:pic>
      <p:sp>
        <p:nvSpPr>
          <p:cNvPr id="5" name="TextBox 4">
            <a:extLst>
              <a:ext uri="{FF2B5EF4-FFF2-40B4-BE49-F238E27FC236}">
                <a16:creationId xmlns:a16="http://schemas.microsoft.com/office/drawing/2014/main" id="{B50A5937-B030-7ABD-BF29-8B40DFCD427D}"/>
              </a:ext>
            </a:extLst>
          </p:cNvPr>
          <p:cNvSpPr txBox="1"/>
          <p:nvPr/>
        </p:nvSpPr>
        <p:spPr>
          <a:xfrm>
            <a:off x="4611350" y="6107348"/>
            <a:ext cx="8493800" cy="461665"/>
          </a:xfrm>
          <a:prstGeom prst="rect">
            <a:avLst/>
          </a:prstGeom>
          <a:noFill/>
        </p:spPr>
        <p:txBody>
          <a:bodyPr wrap="none" rtlCol="0">
            <a:spAutoFit/>
          </a:bodyPr>
          <a:lstStyle/>
          <a:p>
            <a:r>
              <a:rPr lang="en-GB" sz="2400" dirty="0">
                <a:solidFill>
                  <a:schemeClr val="bg1"/>
                </a:solidFill>
              </a:rPr>
              <a:t>See which companies released the most models over the last year-</a:t>
            </a:r>
            <a:endParaRPr lang="LID4096" sz="2400" dirty="0">
              <a:solidFill>
                <a:schemeClr val="bg1"/>
              </a:solidFill>
            </a:endParaRPr>
          </a:p>
        </p:txBody>
      </p:sp>
      <p:sp>
        <p:nvSpPr>
          <p:cNvPr id="8" name="TextBox 7">
            <a:extLst>
              <a:ext uri="{FF2B5EF4-FFF2-40B4-BE49-F238E27FC236}">
                <a16:creationId xmlns:a16="http://schemas.microsoft.com/office/drawing/2014/main" id="{0A245399-74F8-A547-9A39-16E42788BAFE}"/>
              </a:ext>
            </a:extLst>
          </p:cNvPr>
          <p:cNvSpPr txBox="1"/>
          <p:nvPr/>
        </p:nvSpPr>
        <p:spPr>
          <a:xfrm>
            <a:off x="8229600" y="9678575"/>
            <a:ext cx="9144000" cy="523220"/>
          </a:xfrm>
          <a:prstGeom prst="rect">
            <a:avLst/>
          </a:prstGeom>
          <a:noFill/>
        </p:spPr>
        <p:txBody>
          <a:bodyPr wrap="square">
            <a:spAutoFit/>
          </a:bodyPr>
          <a:lstStyle/>
          <a:p>
            <a:r>
              <a:rPr lang="en-US" sz="2800" dirty="0">
                <a:solidFill>
                  <a:schemeClr val="bg1"/>
                </a:solidFill>
                <a:hlinkClick r:id="rId4">
                  <a:extLst>
                    <a:ext uri="{A12FA001-AC4F-418D-AE19-62706E023703}">
                      <ahyp:hlinkClr xmlns:ahyp="http://schemas.microsoft.com/office/drawing/2018/hyperlinkcolor" val="tx"/>
                    </a:ext>
                  </a:extLst>
                </a:hlinkClick>
              </a:rPr>
              <a:t>Link to Colab</a:t>
            </a:r>
            <a:endParaRPr lang="LID4096" sz="2800" dirty="0">
              <a:solidFill>
                <a:schemeClr val="bg1"/>
              </a:solidFill>
            </a:endParaRPr>
          </a:p>
        </p:txBody>
      </p:sp>
    </p:spTree>
    <p:extLst>
      <p:ext uri="{BB962C8B-B14F-4D97-AF65-F5344CB8AC3E}">
        <p14:creationId xmlns:p14="http://schemas.microsoft.com/office/powerpoint/2010/main" val="868517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34A736-D473-C9A2-0F7E-20D1A3C6231A}"/>
            </a:ext>
          </a:extLst>
        </p:cNvPr>
        <p:cNvGrpSpPr/>
        <p:nvPr/>
      </p:nvGrpSpPr>
      <p:grpSpPr>
        <a:xfrm>
          <a:off x="0" y="0"/>
          <a:ext cx="0" cy="0"/>
          <a:chOff x="0" y="0"/>
          <a:chExt cx="0" cy="0"/>
        </a:xfrm>
      </p:grpSpPr>
      <p:sp>
        <p:nvSpPr>
          <p:cNvPr id="2" name="מלבן 1">
            <a:extLst>
              <a:ext uri="{FF2B5EF4-FFF2-40B4-BE49-F238E27FC236}">
                <a16:creationId xmlns:a16="http://schemas.microsoft.com/office/drawing/2014/main" id="{D3C2F3C7-A6D7-9EF8-16D5-DBA0F7089CBC}"/>
              </a:ext>
            </a:extLst>
          </p:cNvPr>
          <p:cNvSpPr/>
          <p:nvPr/>
        </p:nvSpPr>
        <p:spPr>
          <a:xfrm>
            <a:off x="16083646" y="9632305"/>
            <a:ext cx="2209800" cy="565992"/>
          </a:xfrm>
          <a:prstGeom prst="rect">
            <a:avLst/>
          </a:prstGeom>
          <a:solidFill>
            <a:srgbClr val="2C2B2F"/>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0" name="TextBox 2">
            <a:extLst>
              <a:ext uri="{FF2B5EF4-FFF2-40B4-BE49-F238E27FC236}">
                <a16:creationId xmlns:a16="http://schemas.microsoft.com/office/drawing/2014/main" id="{92FB9BB7-0339-54C6-79E2-985EFB56421B}"/>
              </a:ext>
            </a:extLst>
          </p:cNvPr>
          <p:cNvSpPr txBox="1"/>
          <p:nvPr/>
        </p:nvSpPr>
        <p:spPr>
          <a:xfrm>
            <a:off x="608975" y="3723499"/>
            <a:ext cx="17070049" cy="3971985"/>
          </a:xfrm>
          <a:prstGeom prst="rect">
            <a:avLst/>
          </a:prstGeom>
        </p:spPr>
        <p:txBody>
          <a:bodyPr wrap="square" lIns="0" tIns="0" rIns="0" bIns="0" rtlCol="0" anchor="t">
            <a:spAutoFit/>
          </a:bodyPr>
          <a:lstStyle/>
          <a:p>
            <a:pPr marL="0" lvl="0" indent="0" algn="ctr">
              <a:lnSpc>
                <a:spcPts val="9600"/>
              </a:lnSpc>
              <a:spcBef>
                <a:spcPct val="0"/>
              </a:spcBef>
            </a:pPr>
            <a:r>
              <a:rPr lang="en-US" sz="166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rPr>
              <a:t>Notebook</a:t>
            </a:r>
          </a:p>
          <a:p>
            <a:pPr marL="0" lvl="0" indent="0" algn="ctr">
              <a:lnSpc>
                <a:spcPts val="9600"/>
              </a:lnSpc>
              <a:spcBef>
                <a:spcPct val="0"/>
              </a:spcBef>
            </a:pPr>
            <a:endParaRPr lang="en-US" sz="166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endParaRPr>
          </a:p>
          <a:p>
            <a:pPr marL="0" lvl="0" indent="0" algn="ctr">
              <a:lnSpc>
                <a:spcPts val="9600"/>
              </a:lnSpc>
              <a:spcBef>
                <a:spcPct val="0"/>
              </a:spcBef>
            </a:pPr>
            <a:r>
              <a:rPr lang="en-US" sz="16600" dirty="0">
                <a:solidFill>
                  <a:srgbClr val="FFFFFF"/>
                </a:solidFill>
                <a:latin typeface="Gill Sans Nova Ultra Bold" panose="020F0502020204030204" pitchFamily="34" charset="0"/>
                <a:ea typeface="Segoe UI Black" panose="020B0A02040204020203" pitchFamily="34" charset="0"/>
                <a:cs typeface="Aharoni" panose="02010803020104030203" pitchFamily="2" charset="-79"/>
                <a:sym typeface="Glacial Indifference"/>
              </a:rPr>
              <a:t>Time</a:t>
            </a:r>
          </a:p>
        </p:txBody>
      </p:sp>
    </p:spTree>
    <p:extLst>
      <p:ext uri="{BB962C8B-B14F-4D97-AF65-F5344CB8AC3E}">
        <p14:creationId xmlns:p14="http://schemas.microsoft.com/office/powerpoint/2010/main" val="16554461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4869</TotalTime>
  <Words>2793</Words>
  <Application>Microsoft Office PowerPoint</Application>
  <PresentationFormat>מותאם אישית</PresentationFormat>
  <Paragraphs>301</Paragraphs>
  <Slides>38</Slides>
  <Notes>32</Notes>
  <HiddenSlides>5</HiddenSlides>
  <MMClips>0</MMClips>
  <ScaleCrop>false</ScaleCrop>
  <HeadingPairs>
    <vt:vector size="6" baseType="variant">
      <vt:variant>
        <vt:lpstr>גופנים בשימוש</vt:lpstr>
      </vt:variant>
      <vt:variant>
        <vt:i4>17</vt:i4>
      </vt:variant>
      <vt:variant>
        <vt:lpstr>ערכת נושא</vt:lpstr>
      </vt:variant>
      <vt:variant>
        <vt:i4>2</vt:i4>
      </vt:variant>
      <vt:variant>
        <vt:lpstr>כותרות שקופיות</vt:lpstr>
      </vt:variant>
      <vt:variant>
        <vt:i4>38</vt:i4>
      </vt:variant>
    </vt:vector>
  </HeadingPairs>
  <TitlesOfParts>
    <vt:vector size="57" baseType="lpstr">
      <vt:lpstr>Arial</vt:lpstr>
      <vt:lpstr>Gill Sans Nova Ultra Bold</vt:lpstr>
      <vt:lpstr>GT America Mono</vt:lpstr>
      <vt:lpstr>Calibri (גוף)</vt:lpstr>
      <vt:lpstr>Stencil</vt:lpstr>
      <vt:lpstr>Instrument Sans Semi Bold</vt:lpstr>
      <vt:lpstr>Segoe UI Semibold</vt:lpstr>
      <vt:lpstr>Symbol</vt:lpstr>
      <vt:lpstr>Calibri</vt:lpstr>
      <vt:lpstr>Georgia Pro Semibold</vt:lpstr>
      <vt:lpstr>Glacial Indifference</vt:lpstr>
      <vt:lpstr>High Tower Text</vt:lpstr>
      <vt:lpstr>Montserrat Medium</vt:lpstr>
      <vt:lpstr>Aptos</vt:lpstr>
      <vt:lpstr>Montserrat SemiBold</vt:lpstr>
      <vt:lpstr>Segoe UI Semilight</vt:lpstr>
      <vt:lpstr>Courier New</vt:lpstr>
      <vt:lpstr>Office Theme</vt:lpstr>
      <vt:lpstr>1_Office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 of Dark Monotone Media Research Slides</dc:title>
  <dc:creator>ליאור ביטון</dc:creator>
  <cp:lastModifiedBy>ליאור ביטון</cp:lastModifiedBy>
  <cp:revision>13</cp:revision>
  <dcterms:created xsi:type="dcterms:W3CDTF">2006-08-16T00:00:00Z</dcterms:created>
  <dcterms:modified xsi:type="dcterms:W3CDTF">2025-06-24T16:14:22Z</dcterms:modified>
  <dc:identifier>DAGZfSZwqC0</dc:identifier>
</cp:coreProperties>
</file>